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7" r:id="rId3"/>
    <p:sldId id="278" r:id="rId4"/>
    <p:sldId id="279" r:id="rId5"/>
    <p:sldId id="281" r:id="rId6"/>
    <p:sldId id="282" r:id="rId7"/>
    <p:sldId id="285" r:id="rId8"/>
    <p:sldId id="292" r:id="rId9"/>
    <p:sldId id="293" r:id="rId10"/>
    <p:sldId id="297" r:id="rId11"/>
    <p:sldId id="298" r:id="rId12"/>
    <p:sldId id="294" r:id="rId13"/>
    <p:sldId id="295" r:id="rId14"/>
    <p:sldId id="290" r:id="rId15"/>
    <p:sldId id="299" r:id="rId16"/>
    <p:sldId id="301" r:id="rId17"/>
    <p:sldId id="300" r:id="rId18"/>
    <p:sldId id="303" r:id="rId19"/>
    <p:sldId id="296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4A3"/>
    <a:srgbClr val="A5A4A5"/>
    <a:srgbClr val="BCD47A"/>
    <a:srgbClr val="DF8E8A"/>
    <a:srgbClr val="0B0B0B"/>
    <a:srgbClr val="34A0D8"/>
    <a:srgbClr val="9AA0A3"/>
    <a:srgbClr val="9EC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1ED166-E7A5-4345-9D18-4393156ED71D}" v="1823" dt="2020-12-17T13:21:50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490" autoAdjust="0"/>
  </p:normalViewPr>
  <p:slideViewPr>
    <p:cSldViewPr snapToGrid="0">
      <p:cViewPr varScale="1">
        <p:scale>
          <a:sx n="114" d="100"/>
          <a:sy n="114" d="100"/>
        </p:scale>
        <p:origin x="31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.gorelkin" userId="rqtBe1taVdg9gpDOai6KzEbrszwkzrAdvS+K5CB5po8=" providerId="None" clId="Web-{A51ED166-E7A5-4345-9D18-4393156ED71D}"/>
    <pc:docChg chg="addSld delSld modSld">
      <pc:chgData name="b.gorelkin" userId="rqtBe1taVdg9gpDOai6KzEbrszwkzrAdvS+K5CB5po8=" providerId="None" clId="Web-{A51ED166-E7A5-4345-9D18-4393156ED71D}" dt="2020-12-17T13:21:50.846" v="1811" actId="20577"/>
      <pc:docMkLst>
        <pc:docMk/>
      </pc:docMkLst>
      <pc:sldChg chg="modSp">
        <pc:chgData name="b.gorelkin" userId="rqtBe1taVdg9gpDOai6KzEbrszwkzrAdvS+K5CB5po8=" providerId="None" clId="Web-{A51ED166-E7A5-4345-9D18-4393156ED71D}" dt="2020-12-17T11:59:28.259" v="1" actId="1076"/>
        <pc:sldMkLst>
          <pc:docMk/>
          <pc:sldMk cId="1917659158" sldId="256"/>
        </pc:sldMkLst>
        <pc:spChg chg="mod">
          <ac:chgData name="b.gorelkin" userId="rqtBe1taVdg9gpDOai6KzEbrszwkzrAdvS+K5CB5po8=" providerId="None" clId="Web-{A51ED166-E7A5-4345-9D18-4393156ED71D}" dt="2020-12-17T11:59:28.259" v="1" actId="1076"/>
          <ac:spMkLst>
            <pc:docMk/>
            <pc:sldMk cId="1917659158" sldId="256"/>
            <ac:spMk id="3" creationId="{00000000-0000-0000-0000-000000000000}"/>
          </ac:spMkLst>
        </pc:spChg>
      </pc:sldChg>
      <pc:sldChg chg="del">
        <pc:chgData name="b.gorelkin" userId="rqtBe1taVdg9gpDOai6KzEbrszwkzrAdvS+K5CB5po8=" providerId="None" clId="Web-{A51ED166-E7A5-4345-9D18-4393156ED71D}" dt="2020-12-17T13:09:02.716" v="1116"/>
        <pc:sldMkLst>
          <pc:docMk/>
          <pc:sldMk cId="992914740" sldId="283"/>
        </pc:sldMkLst>
      </pc:sldChg>
      <pc:sldChg chg="addSp modSp new">
        <pc:chgData name="b.gorelkin" userId="rqtBe1taVdg9gpDOai6KzEbrszwkzrAdvS+K5CB5po8=" providerId="None" clId="Web-{A51ED166-E7A5-4345-9D18-4393156ED71D}" dt="2020-12-17T12:49:32.951" v="164" actId="20577"/>
        <pc:sldMkLst>
          <pc:docMk/>
          <pc:sldMk cId="1434236703" sldId="286"/>
        </pc:sldMkLst>
        <pc:spChg chg="mod">
          <ac:chgData name="b.gorelkin" userId="rqtBe1taVdg9gpDOai6KzEbrszwkzrAdvS+K5CB5po8=" providerId="None" clId="Web-{A51ED166-E7A5-4345-9D18-4393156ED71D}" dt="2020-12-17T12:49:32.951" v="164" actId="20577"/>
          <ac:spMkLst>
            <pc:docMk/>
            <pc:sldMk cId="1434236703" sldId="286"/>
            <ac:spMk id="2" creationId="{73096885-7C2C-4A26-9ED0-92010451D992}"/>
          </ac:spMkLst>
        </pc:spChg>
        <pc:spChg chg="mod">
          <ac:chgData name="b.gorelkin" userId="rqtBe1taVdg9gpDOai6KzEbrszwkzrAdvS+K5CB5po8=" providerId="None" clId="Web-{A51ED166-E7A5-4345-9D18-4393156ED71D}" dt="2020-12-17T12:34:32.245" v="148" actId="20577"/>
          <ac:spMkLst>
            <pc:docMk/>
            <pc:sldMk cId="1434236703" sldId="286"/>
            <ac:spMk id="3" creationId="{8230B3A0-4000-4748-A981-B74D62A8D3D6}"/>
          </ac:spMkLst>
        </pc:spChg>
        <pc:spChg chg="add mod">
          <ac:chgData name="b.gorelkin" userId="rqtBe1taVdg9gpDOai6KzEbrszwkzrAdvS+K5CB5po8=" providerId="None" clId="Web-{A51ED166-E7A5-4345-9D18-4393156ED71D}" dt="2020-12-17T12:34:47.463" v="152" actId="20577"/>
          <ac:spMkLst>
            <pc:docMk/>
            <pc:sldMk cId="1434236703" sldId="286"/>
            <ac:spMk id="5" creationId="{C9DF600C-DFA1-48E6-AFF3-8D3C03B5A29D}"/>
          </ac:spMkLst>
        </pc:spChg>
      </pc:sldChg>
      <pc:sldChg chg="modSp new">
        <pc:chgData name="b.gorelkin" userId="rqtBe1taVdg9gpDOai6KzEbrszwkzrAdvS+K5CB5po8=" providerId="None" clId="Web-{A51ED166-E7A5-4345-9D18-4393156ED71D}" dt="2020-12-17T12:59:56.755" v="731" actId="20577"/>
        <pc:sldMkLst>
          <pc:docMk/>
          <pc:sldMk cId="3174617508" sldId="287"/>
        </pc:sldMkLst>
        <pc:spChg chg="mod">
          <ac:chgData name="b.gorelkin" userId="rqtBe1taVdg9gpDOai6KzEbrszwkzrAdvS+K5CB5po8=" providerId="None" clId="Web-{A51ED166-E7A5-4345-9D18-4393156ED71D}" dt="2020-12-17T12:52:11.949" v="207" actId="20577"/>
          <ac:spMkLst>
            <pc:docMk/>
            <pc:sldMk cId="3174617508" sldId="287"/>
            <ac:spMk id="2" creationId="{2C7F0DC3-AE30-454E-8209-7A282C9AC5C7}"/>
          </ac:spMkLst>
        </pc:spChg>
        <pc:spChg chg="mod">
          <ac:chgData name="b.gorelkin" userId="rqtBe1taVdg9gpDOai6KzEbrszwkzrAdvS+K5CB5po8=" providerId="None" clId="Web-{A51ED166-E7A5-4345-9D18-4393156ED71D}" dt="2020-12-17T12:59:56.755" v="731" actId="20577"/>
          <ac:spMkLst>
            <pc:docMk/>
            <pc:sldMk cId="3174617508" sldId="287"/>
            <ac:spMk id="3" creationId="{5FB75A9B-85BC-4818-BBAA-FD3C62CA08C8}"/>
          </ac:spMkLst>
        </pc:spChg>
      </pc:sldChg>
      <pc:sldChg chg="addSp modSp new">
        <pc:chgData name="b.gorelkin" userId="rqtBe1taVdg9gpDOai6KzEbrszwkzrAdvS+K5CB5po8=" providerId="None" clId="Web-{A51ED166-E7A5-4345-9D18-4393156ED71D}" dt="2020-12-17T13:08:35.154" v="1114"/>
        <pc:sldMkLst>
          <pc:docMk/>
          <pc:sldMk cId="2231686754" sldId="288"/>
        </pc:sldMkLst>
        <pc:spChg chg="mod">
          <ac:chgData name="b.gorelkin" userId="rqtBe1taVdg9gpDOai6KzEbrszwkzrAdvS+K5CB5po8=" providerId="None" clId="Web-{A51ED166-E7A5-4345-9D18-4393156ED71D}" dt="2020-12-17T13:06:24.781" v="779" actId="20577"/>
          <ac:spMkLst>
            <pc:docMk/>
            <pc:sldMk cId="2231686754" sldId="288"/>
            <ac:spMk id="2" creationId="{FF144912-C015-4727-B78B-3FD94EB49803}"/>
          </ac:spMkLst>
        </pc:spChg>
        <pc:spChg chg="mod">
          <ac:chgData name="b.gorelkin" userId="rqtBe1taVdg9gpDOai6KzEbrszwkzrAdvS+K5CB5po8=" providerId="None" clId="Web-{A51ED166-E7A5-4345-9D18-4393156ED71D}" dt="2020-12-17T13:08:33.904" v="1112" actId="20577"/>
          <ac:spMkLst>
            <pc:docMk/>
            <pc:sldMk cId="2231686754" sldId="288"/>
            <ac:spMk id="3" creationId="{422BB86A-D574-46CB-B80D-05ED13E0406D}"/>
          </ac:spMkLst>
        </pc:spChg>
        <pc:spChg chg="add">
          <ac:chgData name="b.gorelkin" userId="rqtBe1taVdg9gpDOai6KzEbrszwkzrAdvS+K5CB5po8=" providerId="None" clId="Web-{A51ED166-E7A5-4345-9D18-4393156ED71D}" dt="2020-12-17T13:08:35.154" v="1114"/>
          <ac:spMkLst>
            <pc:docMk/>
            <pc:sldMk cId="2231686754" sldId="288"/>
            <ac:spMk id="5" creationId="{0E1F39AF-E11B-40BE-9898-57F2EE8F9D3F}"/>
          </ac:spMkLst>
        </pc:spChg>
      </pc:sldChg>
      <pc:sldChg chg="new del">
        <pc:chgData name="b.gorelkin" userId="rqtBe1taVdg9gpDOai6KzEbrszwkzrAdvS+K5CB5po8=" providerId="None" clId="Web-{A51ED166-E7A5-4345-9D18-4393156ED71D}" dt="2020-12-17T12:59:58.916" v="733"/>
        <pc:sldMkLst>
          <pc:docMk/>
          <pc:sldMk cId="1687016848" sldId="289"/>
        </pc:sldMkLst>
      </pc:sldChg>
      <pc:sldChg chg="modSp new">
        <pc:chgData name="b.gorelkin" userId="rqtBe1taVdg9gpDOai6KzEbrszwkzrAdvS+K5CB5po8=" providerId="None" clId="Web-{A51ED166-E7A5-4345-9D18-4393156ED71D}" dt="2020-12-17T13:16:03.210" v="1474" actId="20577"/>
        <pc:sldMkLst>
          <pc:docMk/>
          <pc:sldMk cId="2417607325" sldId="289"/>
        </pc:sldMkLst>
        <pc:spChg chg="mod">
          <ac:chgData name="b.gorelkin" userId="rqtBe1taVdg9gpDOai6KzEbrszwkzrAdvS+K5CB5po8=" providerId="None" clId="Web-{A51ED166-E7A5-4345-9D18-4393156ED71D}" dt="2020-12-17T13:10:02.746" v="1142" actId="20577"/>
          <ac:spMkLst>
            <pc:docMk/>
            <pc:sldMk cId="2417607325" sldId="289"/>
            <ac:spMk id="2" creationId="{4BBD4095-A4F8-42F5-A276-DA229E9095FC}"/>
          </ac:spMkLst>
        </pc:spChg>
        <pc:spChg chg="mod">
          <ac:chgData name="b.gorelkin" userId="rqtBe1taVdg9gpDOai6KzEbrszwkzrAdvS+K5CB5po8=" providerId="None" clId="Web-{A51ED166-E7A5-4345-9D18-4393156ED71D}" dt="2020-12-17T13:16:03.210" v="1474" actId="20577"/>
          <ac:spMkLst>
            <pc:docMk/>
            <pc:sldMk cId="2417607325" sldId="289"/>
            <ac:spMk id="3" creationId="{8A1A60EA-961F-470A-A605-4E1DDB00E10A}"/>
          </ac:spMkLst>
        </pc:spChg>
      </pc:sldChg>
      <pc:sldChg chg="add replId">
        <pc:chgData name="b.gorelkin" userId="rqtBe1taVdg9gpDOai6KzEbrszwkzrAdvS+K5CB5po8=" providerId="None" clId="Web-{A51ED166-E7A5-4345-9D18-4393156ED71D}" dt="2020-12-17T13:08:54.107" v="1115"/>
        <pc:sldMkLst>
          <pc:docMk/>
          <pc:sldMk cId="3646145759" sldId="290"/>
        </pc:sldMkLst>
      </pc:sldChg>
      <pc:sldChg chg="modSp new">
        <pc:chgData name="b.gorelkin" userId="rqtBe1taVdg9gpDOai6KzEbrszwkzrAdvS+K5CB5po8=" providerId="None" clId="Web-{A51ED166-E7A5-4345-9D18-4393156ED71D}" dt="2020-12-17T13:21:50.846" v="1810" actId="20577"/>
        <pc:sldMkLst>
          <pc:docMk/>
          <pc:sldMk cId="918892402" sldId="291"/>
        </pc:sldMkLst>
        <pc:spChg chg="mod">
          <ac:chgData name="b.gorelkin" userId="rqtBe1taVdg9gpDOai6KzEbrszwkzrAdvS+K5CB5po8=" providerId="None" clId="Web-{A51ED166-E7A5-4345-9D18-4393156ED71D}" dt="2020-12-17T13:17:02.334" v="1550" actId="20577"/>
          <ac:spMkLst>
            <pc:docMk/>
            <pc:sldMk cId="918892402" sldId="291"/>
            <ac:spMk id="2" creationId="{3A21CF4A-85BF-4593-8A8B-75E3D7BC30BF}"/>
          </ac:spMkLst>
        </pc:spChg>
        <pc:spChg chg="mod">
          <ac:chgData name="b.gorelkin" userId="rqtBe1taVdg9gpDOai6KzEbrszwkzrAdvS+K5CB5po8=" providerId="None" clId="Web-{A51ED166-E7A5-4345-9D18-4393156ED71D}" dt="2020-12-17T13:21:50.846" v="1810" actId="20577"/>
          <ac:spMkLst>
            <pc:docMk/>
            <pc:sldMk cId="918892402" sldId="291"/>
            <ac:spMk id="3" creationId="{8743355D-2C21-4C7D-9AB6-7DEC5447EA0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ree%20config%20-%20simple%20alg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gore\Desktop\&#1047;&#1072;&#1097;&#1080;&#1090;&#1072;%20&#1052;&#1056;&#1058;&#1055;\tree%20config%20-%20MRTP.od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ube%20-%20simple%20alg.od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gore\Desktop\&#1047;&#1072;&#1097;&#1080;&#1090;&#1072;%20&#1052;&#1056;&#1058;&#1055;\full%20grid%20-%20MRTP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configTree.xml MRTP improved</a:t>
            </a:r>
            <a:endParaRPr lang="ru-RU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resultat!$A$1:$A$19</c:f>
              <c:numCache>
                <c:formatCode>General</c:formatCode>
                <c:ptCount val="19"/>
                <c:pt idx="0">
                  <c:v>148892</c:v>
                </c:pt>
                <c:pt idx="1">
                  <c:v>96681</c:v>
                </c:pt>
                <c:pt idx="2">
                  <c:v>71096</c:v>
                </c:pt>
                <c:pt idx="3">
                  <c:v>55544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A0-4522-8150-48EC12BB3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440320"/>
        <c:axId val="2076960016"/>
      </c:lineChart>
      <c:valAx>
        <c:axId val="207696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accent6">
                        <a:lumMod val="75000"/>
                      </a:schemeClr>
                    </a:solidFill>
                  </a:rPr>
                  <a:t>Time in</a:t>
                </a:r>
                <a:r>
                  <a:rPr lang="ru-RU" sz="1800">
                    <a:solidFill>
                      <a:schemeClr val="accent6">
                        <a:lumMod val="75000"/>
                      </a:schemeClr>
                    </a:solidFill>
                  </a:rPr>
                  <a:t> µ</a:t>
                </a:r>
                <a:r>
                  <a:rPr lang="en-US" sz="1800" baseline="0">
                    <a:solidFill>
                      <a:schemeClr val="accent6">
                        <a:lumMod val="75000"/>
                      </a:schemeClr>
                    </a:solidFill>
                  </a:rPr>
                  <a:t> sec</a:t>
                </a:r>
                <a:r>
                  <a:rPr lang="en-US" sz="180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ru-RU" sz="1800">
                  <a:solidFill>
                    <a:schemeClr val="accent6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440320"/>
        <c:crossesAt val="0"/>
        <c:crossBetween val="between"/>
      </c:valAx>
      <c:catAx>
        <c:axId val="89440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</a:rPr>
                  <a:t>Number of iterations</a:t>
                </a:r>
                <a:endParaRPr lang="ru-RU" sz="180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6960016"/>
        <c:crossesAt val="0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600" b="1" i="0" u="none" strike="noStrike" kern="1200" baseline="0">
                <a:solidFill>
                  <a:srgbClr val="595959"/>
                </a:solidFill>
                <a:latin typeface="Calibri"/>
              </a:defRPr>
            </a:pPr>
            <a:r>
              <a:rPr lang="en-US" sz="1600" b="1" i="0" u="none" strike="noStrike" kern="1200" cap="none" spc="0" baseline="0" dirty="0">
                <a:solidFill>
                  <a:srgbClr val="595959"/>
                </a:solidFill>
                <a:uFillTx/>
                <a:latin typeface="Calibri"/>
              </a:rPr>
              <a:t>configTree.xml MRTP not improved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0" cap="rnd">
              <a:solidFill>
                <a:srgbClr val="70AD47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resultat!$A$1:$A$19</c:f>
              <c:numCache>
                <c:formatCode>General</c:formatCode>
                <c:ptCount val="19"/>
                <c:pt idx="0">
                  <c:v>425945</c:v>
                </c:pt>
                <c:pt idx="1">
                  <c:v>485399</c:v>
                </c:pt>
                <c:pt idx="2">
                  <c:v>533890</c:v>
                </c:pt>
                <c:pt idx="3">
                  <c:v>601558</c:v>
                </c:pt>
                <c:pt idx="4">
                  <c:v>601107</c:v>
                </c:pt>
                <c:pt idx="5">
                  <c:v>448149</c:v>
                </c:pt>
                <c:pt idx="6">
                  <c:v>189046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6644</c:v>
                </c:pt>
                <c:pt idx="11">
                  <c:v>27847</c:v>
                </c:pt>
                <c:pt idx="12">
                  <c:v>81157</c:v>
                </c:pt>
                <c:pt idx="13">
                  <c:v>140318</c:v>
                </c:pt>
                <c:pt idx="14">
                  <c:v>130333</c:v>
                </c:pt>
                <c:pt idx="15">
                  <c:v>62651</c:v>
                </c:pt>
                <c:pt idx="16">
                  <c:v>3300</c:v>
                </c:pt>
                <c:pt idx="17">
                  <c:v>464</c:v>
                </c:pt>
                <c:pt idx="1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FE-4DE0-B7DD-6D3F977BE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308815"/>
        <c:axId val="128308111"/>
      </c:lineChart>
      <c:valAx>
        <c:axId val="128308111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0" i="0" u="none" strike="noStrike" kern="120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en-US" sz="18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Calibri"/>
                  </a:rPr>
                  <a:t>Time in µ sec 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69308815"/>
        <c:crossesAt val="0"/>
        <c:crossBetween val="between"/>
      </c:valAx>
      <c:catAx>
        <c:axId val="69308815"/>
        <c:scaling>
          <c:orientation val="minMax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0" i="0" u="none" strike="noStrike" kern="1200" baseline="0">
                    <a:solidFill>
                      <a:srgbClr val="548235"/>
                    </a:solidFill>
                    <a:latin typeface="Calibri"/>
                  </a:defRPr>
                </a:pPr>
                <a:r>
                  <a:rPr lang="en-US" sz="1800" b="0" i="0" u="none" strike="noStrike" kern="1200" cap="none" spc="0" baseline="0" dirty="0">
                    <a:solidFill>
                      <a:srgbClr val="548235"/>
                    </a:solidFill>
                    <a:uFillTx/>
                    <a:latin typeface="Calibri"/>
                  </a:rPr>
                  <a:t>Number of iterations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majorTickMark val="none"/>
        <c:minorTickMark val="none"/>
        <c:tickLblPos val="nextTo"/>
        <c:spPr>
          <a:noFill/>
          <a:ln w="12701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28308111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900" b="0" i="0" u="none" strike="noStrike" kern="1200" baseline="0">
          <a:solidFill>
            <a:srgbClr val="44546A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configCube.xml MRTP improved</a:t>
            </a:r>
            <a:endParaRPr lang="ru-RU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resultat!$A$1:$A$19</c:f>
              <c:numCache>
                <c:formatCode>General</c:formatCode>
                <c:ptCount val="19"/>
                <c:pt idx="0">
                  <c:v>127248</c:v>
                </c:pt>
                <c:pt idx="1">
                  <c:v>82729</c:v>
                </c:pt>
                <c:pt idx="2">
                  <c:v>60750</c:v>
                </c:pt>
                <c:pt idx="3">
                  <c:v>47305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70-4A09-9A75-A01016EDF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440320"/>
        <c:axId val="2076960016"/>
      </c:lineChart>
      <c:valAx>
        <c:axId val="207696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accent6">
                        <a:lumMod val="75000"/>
                      </a:schemeClr>
                    </a:solidFill>
                  </a:rPr>
                  <a:t>Time in</a:t>
                </a:r>
                <a:r>
                  <a:rPr lang="ru-RU" sz="1800">
                    <a:solidFill>
                      <a:schemeClr val="accent6">
                        <a:lumMod val="75000"/>
                      </a:schemeClr>
                    </a:solidFill>
                  </a:rPr>
                  <a:t> µ</a:t>
                </a:r>
                <a:r>
                  <a:rPr lang="en-US" sz="1800" baseline="0">
                    <a:solidFill>
                      <a:schemeClr val="accent6">
                        <a:lumMod val="75000"/>
                      </a:schemeClr>
                    </a:solidFill>
                  </a:rPr>
                  <a:t> sec</a:t>
                </a:r>
                <a:r>
                  <a:rPr lang="en-US" sz="180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ru-RU" sz="1800">
                  <a:solidFill>
                    <a:schemeClr val="accent6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440320"/>
        <c:crossesAt val="0"/>
        <c:crossBetween val="between"/>
      </c:valAx>
      <c:catAx>
        <c:axId val="89440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</a:rPr>
                  <a:t>Number of iterations</a:t>
                </a:r>
                <a:endParaRPr lang="ru-RU" sz="180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6960016"/>
        <c:crossesAt val="0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600" b="1" i="0" u="none" strike="noStrike" kern="1200" baseline="0">
                <a:solidFill>
                  <a:srgbClr val="595959"/>
                </a:solidFill>
                <a:latin typeface="Calibri"/>
              </a:defRPr>
            </a:pPr>
            <a:r>
              <a:rPr lang="en-US" sz="1600" b="1" i="0" u="none" strike="noStrike" kern="1200" cap="none" spc="0" baseline="0" dirty="0">
                <a:solidFill>
                  <a:srgbClr val="595959"/>
                </a:solidFill>
                <a:uFillTx/>
                <a:latin typeface="Calibri"/>
              </a:rPr>
              <a:t>configCube.xml MRTP not improved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0" cap="rnd">
              <a:solidFill>
                <a:srgbClr val="70AD47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resultat!$A$1:$A$23</c:f>
              <c:numCache>
                <c:formatCode>General</c:formatCode>
                <c:ptCount val="23"/>
                <c:pt idx="0">
                  <c:v>440178</c:v>
                </c:pt>
                <c:pt idx="1">
                  <c:v>620013</c:v>
                </c:pt>
                <c:pt idx="2">
                  <c:v>777740</c:v>
                </c:pt>
                <c:pt idx="3">
                  <c:v>898869</c:v>
                </c:pt>
                <c:pt idx="4">
                  <c:v>775775</c:v>
                </c:pt>
                <c:pt idx="5">
                  <c:v>614076</c:v>
                </c:pt>
                <c:pt idx="6">
                  <c:v>348609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6348</c:v>
                </c:pt>
                <c:pt idx="11">
                  <c:v>45133</c:v>
                </c:pt>
                <c:pt idx="12">
                  <c:v>105150</c:v>
                </c:pt>
                <c:pt idx="13">
                  <c:v>192391</c:v>
                </c:pt>
                <c:pt idx="14">
                  <c:v>236887</c:v>
                </c:pt>
                <c:pt idx="15">
                  <c:v>154894</c:v>
                </c:pt>
                <c:pt idx="16">
                  <c:v>25682</c:v>
                </c:pt>
                <c:pt idx="17">
                  <c:v>3903</c:v>
                </c:pt>
                <c:pt idx="18">
                  <c:v>2771</c:v>
                </c:pt>
                <c:pt idx="19">
                  <c:v>3299</c:v>
                </c:pt>
                <c:pt idx="20">
                  <c:v>4086</c:v>
                </c:pt>
                <c:pt idx="21">
                  <c:v>11447</c:v>
                </c:pt>
                <c:pt idx="22">
                  <c:v>5421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DD-4037-8BC9-D285CD80D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308815"/>
        <c:axId val="128308111"/>
      </c:lineChart>
      <c:valAx>
        <c:axId val="128308111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0" i="0" u="none" strike="noStrike" kern="1200" baseline="0">
                    <a:solidFill>
                      <a:srgbClr val="595959"/>
                    </a:solidFill>
                    <a:latin typeface="Calibri"/>
                  </a:defRPr>
                </a:pPr>
                <a:r>
                  <a:rPr lang="en-US" sz="1800" b="0" i="0" u="none" strike="noStrike" kern="1200" cap="none" spc="0" baseline="0" dirty="0">
                    <a:solidFill>
                      <a:srgbClr val="595959"/>
                    </a:solidFill>
                    <a:uFillTx/>
                    <a:latin typeface="Calibri"/>
                  </a:rPr>
                  <a:t>Time in µ sec 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69308815"/>
        <c:crossesAt val="0"/>
        <c:crossBetween val="between"/>
      </c:valAx>
      <c:catAx>
        <c:axId val="69308815"/>
        <c:scaling>
          <c:orientation val="minMax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0" i="0" u="none" strike="noStrike" kern="1200" baseline="0">
                    <a:solidFill>
                      <a:srgbClr val="548235"/>
                    </a:solidFill>
                    <a:latin typeface="Calibri"/>
                  </a:defRPr>
                </a:pPr>
                <a:r>
                  <a:rPr lang="en-US" sz="1800" b="0" i="0" u="none" strike="noStrike" kern="1200" cap="none" spc="0" baseline="0" dirty="0">
                    <a:solidFill>
                      <a:srgbClr val="548235"/>
                    </a:solidFill>
                    <a:uFillTx/>
                    <a:latin typeface="Calibri"/>
                  </a:rPr>
                  <a:t>Number of iterations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majorTickMark val="none"/>
        <c:minorTickMark val="none"/>
        <c:tickLblPos val="nextTo"/>
        <c:spPr>
          <a:noFill/>
          <a:ln w="12701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ru-RU"/>
          </a:p>
        </c:txPr>
        <c:crossAx val="128308111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900" b="0" i="0" u="none" strike="noStrike" kern="1200" baseline="0">
          <a:solidFill>
            <a:srgbClr val="44546A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2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0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84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4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8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4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5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9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AF80F-517C-42FC-95D0-603132A25DBB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E5786-E67B-4F67-8459-2A03BCCA9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1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44520"/>
            <a:ext cx="9144000" cy="58777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Modular Robot Time Protocol (MRTP)</a:t>
            </a:r>
            <a:endParaRPr lang="ru-RU" sz="2800" b="1" dirty="0">
              <a:solidFill>
                <a:srgbClr val="9EC03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1870422" cy="2507423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30000"/>
              </a:lnSpc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r">
              <a:lnSpc>
                <a:spcPct val="30000"/>
              </a:lnSpc>
            </a:pPr>
            <a:endParaRPr lang="en-US" sz="2800" dirty="0"/>
          </a:p>
          <a:p>
            <a:pPr algn="r">
              <a:lnSpc>
                <a:spcPct val="30000"/>
              </a:lnSpc>
            </a:pPr>
            <a:r>
              <a:rPr lang="en-US" sz="2800" dirty="0"/>
              <a:t>Univ. of Franche-Comté / IUT-BM</a:t>
            </a:r>
          </a:p>
          <a:p>
            <a:r>
              <a:rPr lang="en-US" sz="2800" dirty="0"/>
              <a:t>Jury de </a:t>
            </a:r>
            <a:r>
              <a:rPr lang="en-US" sz="2800" dirty="0" err="1"/>
              <a:t>soutenance</a:t>
            </a:r>
            <a:r>
              <a:rPr lang="en-US" sz="2800" dirty="0"/>
              <a:t>:</a:t>
            </a:r>
          </a:p>
          <a:p>
            <a:pPr algn="r">
              <a:lnSpc>
                <a:spcPct val="30000"/>
              </a:lnSpc>
            </a:pPr>
            <a:r>
              <a:rPr lang="en-US" dirty="0">
                <a:solidFill>
                  <a:srgbClr val="34A0D8"/>
                </a:solidFill>
              </a:rPr>
              <a:t>	</a:t>
            </a:r>
          </a:p>
          <a:p>
            <a:pPr algn="r">
              <a:lnSpc>
                <a:spcPct val="30000"/>
              </a:lnSpc>
            </a:pPr>
            <a:r>
              <a:rPr lang="en-US" dirty="0">
                <a:solidFill>
                  <a:srgbClr val="DF8E8A"/>
                </a:solidFill>
              </a:rPr>
              <a:t>Abdallah</a:t>
            </a:r>
            <a:r>
              <a:rPr lang="en-US" dirty="0">
                <a:solidFill>
                  <a:srgbClr val="34A0D8"/>
                </a:solidFill>
              </a:rPr>
              <a:t> </a:t>
            </a:r>
            <a:r>
              <a:rPr lang="en-US" dirty="0" err="1">
                <a:solidFill>
                  <a:srgbClr val="DF8E8A"/>
                </a:solidFill>
              </a:rPr>
              <a:t>Makhoul</a:t>
            </a:r>
            <a:endParaRPr lang="ru-RU" dirty="0">
              <a:solidFill>
                <a:srgbClr val="DF8E8A"/>
              </a:solidFill>
            </a:endParaRPr>
          </a:p>
          <a:p>
            <a:pPr algn="r">
              <a:lnSpc>
                <a:spcPct val="30000"/>
              </a:lnSpc>
            </a:pPr>
            <a:endParaRPr lang="ru-RU" dirty="0">
              <a:solidFill>
                <a:srgbClr val="DF8E8A"/>
              </a:solidFill>
            </a:endParaRPr>
          </a:p>
          <a:p>
            <a:pPr algn="r">
              <a:lnSpc>
                <a:spcPct val="30000"/>
              </a:lnSpc>
            </a:pPr>
            <a:endParaRPr lang="ru-RU" dirty="0">
              <a:solidFill>
                <a:srgbClr val="DF8E8A"/>
              </a:solidFill>
            </a:endParaRPr>
          </a:p>
          <a:p>
            <a:pPr algn="r">
              <a:lnSpc>
                <a:spcPct val="30000"/>
              </a:lnSpc>
            </a:pPr>
            <a:endParaRPr lang="en-US" dirty="0">
              <a:solidFill>
                <a:srgbClr val="0B0B0B"/>
              </a:solidFill>
            </a:endParaRPr>
          </a:p>
          <a:p>
            <a:pPr>
              <a:lnSpc>
                <a:spcPct val="30000"/>
              </a:lnSpc>
            </a:pPr>
            <a:r>
              <a:rPr lang="en-US" dirty="0" err="1">
                <a:solidFill>
                  <a:srgbClr val="0B0B0B"/>
                </a:solidFill>
              </a:rPr>
              <a:t>Montbéliard</a:t>
            </a:r>
            <a:r>
              <a:rPr lang="en-US" dirty="0">
                <a:solidFill>
                  <a:srgbClr val="0B0B0B"/>
                </a:solidFill>
              </a:rPr>
              <a:t> 2020 </a:t>
            </a:r>
            <a:endParaRPr lang="ru-RU" sz="2800" dirty="0">
              <a:solidFill>
                <a:srgbClr val="0B0B0B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2" y="5819775"/>
            <a:ext cx="1920327" cy="103822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C92232-11F6-42FF-983A-7E97149E488A}"/>
              </a:ext>
            </a:extLst>
          </p:cNvPr>
          <p:cNvSpPr/>
          <p:nvPr/>
        </p:nvSpPr>
        <p:spPr>
          <a:xfrm>
            <a:off x="-2" y="2881286"/>
            <a:ext cx="11870424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30000"/>
              </a:lnSpc>
            </a:pPr>
            <a:r>
              <a:rPr lang="en-US" sz="2200" dirty="0">
                <a:solidFill>
                  <a:srgbClr val="DF8E8A"/>
                </a:solidFill>
              </a:rPr>
              <a:t>Bogdan Gorelkin</a:t>
            </a:r>
          </a:p>
          <a:p>
            <a:pPr algn="r">
              <a:lnSpc>
                <a:spcPct val="30000"/>
              </a:lnSpc>
            </a:pPr>
            <a:endParaRPr lang="en-US" sz="2200" dirty="0">
              <a:solidFill>
                <a:srgbClr val="DF8E8A"/>
              </a:solidFill>
            </a:endParaRPr>
          </a:p>
          <a:p>
            <a:pPr algn="r">
              <a:lnSpc>
                <a:spcPct val="30000"/>
              </a:lnSpc>
            </a:pPr>
            <a:endParaRPr lang="en-US" sz="2200" dirty="0">
              <a:solidFill>
                <a:srgbClr val="DF8E8A"/>
              </a:solidFill>
            </a:endParaRPr>
          </a:p>
          <a:p>
            <a:pPr algn="r">
              <a:lnSpc>
                <a:spcPct val="30000"/>
              </a:lnSpc>
            </a:pPr>
            <a:r>
              <a:rPr lang="en-US" sz="2200" dirty="0">
                <a:solidFill>
                  <a:srgbClr val="DF8E8A"/>
                </a:solidFill>
              </a:rPr>
              <a:t>Hassan Hijazi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FB68AB-049D-4B7D-8182-18E45EC7E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9" y="5815429"/>
            <a:ext cx="3137282" cy="104257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F21367-C825-404D-ACBA-C1FB6BFAEF10}"/>
              </a:ext>
            </a:extLst>
          </p:cNvPr>
          <p:cNvSpPr/>
          <p:nvPr/>
        </p:nvSpPr>
        <p:spPr>
          <a:xfrm>
            <a:off x="1100889" y="835319"/>
            <a:ext cx="1060851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synchronization for programmable matter based modular robots</a:t>
            </a:r>
            <a:endParaRPr lang="ru-RU" sz="2800" b="1" dirty="0">
              <a:solidFill>
                <a:srgbClr val="9EC0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9</a:t>
            </a:r>
            <a:endParaRPr lang="ru-RU" sz="24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4069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message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8BBEAF-3423-41E6-AC0E-60F975FFB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576888"/>
            <a:ext cx="3343742" cy="4820323"/>
          </a:xfrm>
          <a:prstGeom prst="rect">
            <a:avLst/>
          </a:prstGeom>
        </p:spPr>
      </p:pic>
      <p:pic>
        <p:nvPicPr>
          <p:cNvPr id="10" name="image14.png">
            <a:extLst>
              <a:ext uri="{FF2B5EF4-FFF2-40B4-BE49-F238E27FC236}">
                <a16:creationId xmlns:a16="http://schemas.microsoft.com/office/drawing/2014/main" id="{0F08FAA8-6AB2-42A1-9C83-1E089722CBCD}"/>
              </a:ext>
            </a:extLst>
          </p:cNvPr>
          <p:cNvPicPr/>
          <p:nvPr/>
        </p:nvPicPr>
        <p:blipFill rotWithShape="1">
          <a:blip r:embed="rId4"/>
          <a:srcRect l="18525" t="3896" r="18631" b="41949"/>
          <a:stretch/>
        </p:blipFill>
        <p:spPr bwMode="auto">
          <a:xfrm>
            <a:off x="3927942" y="133969"/>
            <a:ext cx="7895758" cy="5936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28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8BBEAF-3423-41E6-AC0E-60F975FFB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576888"/>
            <a:ext cx="3343742" cy="482032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37270A-17AB-453A-B76B-FFB65DD7D9CC}"/>
              </a:ext>
            </a:extLst>
          </p:cNvPr>
          <p:cNvSpPr/>
          <p:nvPr/>
        </p:nvSpPr>
        <p:spPr>
          <a:xfrm>
            <a:off x="368300" y="1576888"/>
            <a:ext cx="3343742" cy="4820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ru-RU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Parent sends GO_MESSAGES to his children </a:t>
            </a: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Each children starting from the </a:t>
            </a:r>
            <a:r>
              <a:rPr lang="en-US" sz="1600" dirty="0" err="1">
                <a:solidFill>
                  <a:schemeClr val="tx1"/>
                </a:solidFill>
                <a:cs typeface="Calibri"/>
              </a:rPr>
              <a:t>leafs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 sends BACK_MESSAGES containing the estimated local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Each parent wait the Back Message from all his children's and then sent his own back message to his parents (its mean his own local time)</a:t>
            </a:r>
            <a:endParaRPr lang="ru-RU" dirty="0">
              <a:solidFill>
                <a:schemeClr val="tx1"/>
              </a:solidFill>
              <a:cs typeface="Calibri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9681BA0-63A6-4E4F-8D31-5ED62E4C9760}"/>
              </a:ext>
            </a:extLst>
          </p:cNvPr>
          <p:cNvSpPr txBox="1">
            <a:spLocks/>
          </p:cNvSpPr>
          <p:nvPr/>
        </p:nvSpPr>
        <p:spPr>
          <a:xfrm>
            <a:off x="-1" y="514068"/>
            <a:ext cx="12192001" cy="587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 message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image14.png">
            <a:extLst>
              <a:ext uri="{FF2B5EF4-FFF2-40B4-BE49-F238E27FC236}">
                <a16:creationId xmlns:a16="http://schemas.microsoft.com/office/drawing/2014/main" id="{6C36D7F9-F37A-4FE3-99AB-FC9B27621FD6}"/>
              </a:ext>
            </a:extLst>
          </p:cNvPr>
          <p:cNvPicPr/>
          <p:nvPr/>
        </p:nvPicPr>
        <p:blipFill rotWithShape="1">
          <a:blip r:embed="rId4"/>
          <a:srcRect l="18551" t="58523" r="18511" b="3771"/>
          <a:stretch/>
        </p:blipFill>
        <p:spPr bwMode="auto">
          <a:xfrm>
            <a:off x="4050030" y="514068"/>
            <a:ext cx="7494270" cy="554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620D5C00-2D8D-418D-B68D-6520F3A5D635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98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DDBB425-902C-4412-819D-5F64F7A4E60D}"/>
              </a:ext>
            </a:extLst>
          </p:cNvPr>
          <p:cNvSpPr/>
          <p:nvPr/>
        </p:nvSpPr>
        <p:spPr>
          <a:xfrm>
            <a:off x="243361" y="3361006"/>
            <a:ext cx="2587668" cy="10088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/>
              <a:t>maximum time</a:t>
            </a:r>
          </a:p>
          <a:p>
            <a:pPr algn="r"/>
            <a:r>
              <a:rPr lang="en-US" dirty="0"/>
              <a:t>as a master</a:t>
            </a:r>
          </a:p>
          <a:p>
            <a:pPr algn="r"/>
            <a:r>
              <a:rPr lang="en-US" dirty="0"/>
              <a:t>time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Clock Initialization 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9.png">
            <a:extLst>
              <a:ext uri="{FF2B5EF4-FFF2-40B4-BE49-F238E27FC236}">
                <a16:creationId xmlns:a16="http://schemas.microsoft.com/office/drawing/2014/main" id="{8FF78EFD-FFE6-474D-8401-A75E06770641}"/>
              </a:ext>
            </a:extLst>
          </p:cNvPr>
          <p:cNvPicPr/>
          <p:nvPr/>
        </p:nvPicPr>
        <p:blipFill rotWithShape="1">
          <a:blip r:embed="rId3"/>
          <a:srcRect l="1915" r="6691" b="6189"/>
          <a:stretch/>
        </p:blipFill>
        <p:spPr bwMode="auto">
          <a:xfrm>
            <a:off x="5627404" y="612798"/>
            <a:ext cx="6472142" cy="3192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4016D-A98B-44E5-B763-878023357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66" y="3958160"/>
            <a:ext cx="1595852" cy="15958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7F289F-EA34-4406-A307-C8D32C182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89" y="5167109"/>
            <a:ext cx="1595852" cy="15958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E6900F-2479-4A28-AA41-DCBECB14E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8" y="2749211"/>
            <a:ext cx="1595852" cy="15958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BC0AE9-F25C-4AE5-94B1-14105B226D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42" y="1581830"/>
            <a:ext cx="1595852" cy="159585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5BA2B9-51DC-4D3A-B99B-497BF7794A3F}"/>
              </a:ext>
            </a:extLst>
          </p:cNvPr>
          <p:cNvSpPr/>
          <p:nvPr/>
        </p:nvSpPr>
        <p:spPr>
          <a:xfrm>
            <a:off x="3151918" y="2326342"/>
            <a:ext cx="886900" cy="269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Leader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0423A15-52E5-4DD7-A703-A83324EFC7F9}"/>
              </a:ext>
            </a:extLst>
          </p:cNvPr>
          <p:cNvSpPr/>
          <p:nvPr/>
        </p:nvSpPr>
        <p:spPr>
          <a:xfrm>
            <a:off x="3884344" y="3512559"/>
            <a:ext cx="886900" cy="2695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 1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863FCD1-BF21-4824-A8E4-AB04ED7D653B}"/>
              </a:ext>
            </a:extLst>
          </p:cNvPr>
          <p:cNvSpPr/>
          <p:nvPr/>
        </p:nvSpPr>
        <p:spPr>
          <a:xfrm>
            <a:off x="3086418" y="4721508"/>
            <a:ext cx="886900" cy="2695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 2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B5790D-A682-4CC0-B4DA-91198619477E}"/>
              </a:ext>
            </a:extLst>
          </p:cNvPr>
          <p:cNvSpPr/>
          <p:nvPr/>
        </p:nvSpPr>
        <p:spPr>
          <a:xfrm>
            <a:off x="2335816" y="5942314"/>
            <a:ext cx="886900" cy="2695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 3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E1CCB13-84D9-4844-B3FA-54AA6CE10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91" y="1794724"/>
            <a:ext cx="328429" cy="3284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8A2C6CF-4991-4046-99C4-79FE5A97E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525" y="4152377"/>
            <a:ext cx="333333" cy="32381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B73528C-9F50-4095-A0FA-C808DDFFB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127" y="2924398"/>
            <a:ext cx="333333" cy="3238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DE629AA-169C-4E97-8A17-FDE4B4183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7248" y="5347688"/>
            <a:ext cx="333333" cy="323810"/>
          </a:xfrm>
          <a:prstGeom prst="rect">
            <a:avLst/>
          </a:prstGeom>
        </p:spPr>
      </p:pic>
      <p:sp>
        <p:nvSpPr>
          <p:cNvPr id="33" name="Стрелка: изогнутая вправо 32">
            <a:extLst>
              <a:ext uri="{FF2B5EF4-FFF2-40B4-BE49-F238E27FC236}">
                <a16:creationId xmlns:a16="http://schemas.microsoft.com/office/drawing/2014/main" id="{2C34EED6-7922-4569-95D8-DD8BE004856B}"/>
              </a:ext>
            </a:extLst>
          </p:cNvPr>
          <p:cNvSpPr/>
          <p:nvPr/>
        </p:nvSpPr>
        <p:spPr>
          <a:xfrm>
            <a:off x="1623037" y="2196491"/>
            <a:ext cx="1107237" cy="1455814"/>
          </a:xfrm>
          <a:prstGeom prst="curvedRightArrow">
            <a:avLst>
              <a:gd name="adj1" fmla="val 14222"/>
              <a:gd name="adj2" fmla="val 50000"/>
              <a:gd name="adj3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C72A0B-0FED-4242-BF67-73A46B365252}"/>
              </a:ext>
            </a:extLst>
          </p:cNvPr>
          <p:cNvSpPr txBox="1"/>
          <p:nvPr/>
        </p:nvSpPr>
        <p:spPr>
          <a:xfrm>
            <a:off x="1747268" y="2595939"/>
            <a:ext cx="117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MSG</a:t>
            </a:r>
            <a:endParaRPr lang="ru-RU" dirty="0"/>
          </a:p>
        </p:txBody>
      </p:sp>
      <p:sp>
        <p:nvSpPr>
          <p:cNvPr id="35" name="Стрелка: изогнутая вправо 34">
            <a:extLst>
              <a:ext uri="{FF2B5EF4-FFF2-40B4-BE49-F238E27FC236}">
                <a16:creationId xmlns:a16="http://schemas.microsoft.com/office/drawing/2014/main" id="{289E4E5F-D8BB-4301-9E57-70DAAE8F1692}"/>
              </a:ext>
            </a:extLst>
          </p:cNvPr>
          <p:cNvSpPr/>
          <p:nvPr/>
        </p:nvSpPr>
        <p:spPr>
          <a:xfrm>
            <a:off x="1272232" y="3424470"/>
            <a:ext cx="1107237" cy="1455814"/>
          </a:xfrm>
          <a:prstGeom prst="curvedRightArrow">
            <a:avLst>
              <a:gd name="adj1" fmla="val 14222"/>
              <a:gd name="adj2" fmla="val 50000"/>
              <a:gd name="adj3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A95E98-3C5E-4092-BDB3-029CDD972F3D}"/>
              </a:ext>
            </a:extLst>
          </p:cNvPr>
          <p:cNvSpPr txBox="1"/>
          <p:nvPr/>
        </p:nvSpPr>
        <p:spPr>
          <a:xfrm>
            <a:off x="1396463" y="3823918"/>
            <a:ext cx="117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MSG</a:t>
            </a:r>
            <a:endParaRPr lang="ru-RU" dirty="0"/>
          </a:p>
        </p:txBody>
      </p:sp>
      <p:sp>
        <p:nvSpPr>
          <p:cNvPr id="39" name="Стрелка: изогнутая вправо 38">
            <a:extLst>
              <a:ext uri="{FF2B5EF4-FFF2-40B4-BE49-F238E27FC236}">
                <a16:creationId xmlns:a16="http://schemas.microsoft.com/office/drawing/2014/main" id="{2F099852-B912-4352-B5D2-73FBCA85811F}"/>
              </a:ext>
            </a:extLst>
          </p:cNvPr>
          <p:cNvSpPr/>
          <p:nvPr/>
        </p:nvSpPr>
        <p:spPr>
          <a:xfrm>
            <a:off x="921292" y="4667440"/>
            <a:ext cx="1107237" cy="1455814"/>
          </a:xfrm>
          <a:prstGeom prst="curvedRightArrow">
            <a:avLst>
              <a:gd name="adj1" fmla="val 14222"/>
              <a:gd name="adj2" fmla="val 50000"/>
              <a:gd name="adj3" fmla="val 25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C409AB-D33A-49E2-8CE7-4AE7A57D15B4}"/>
              </a:ext>
            </a:extLst>
          </p:cNvPr>
          <p:cNvSpPr txBox="1"/>
          <p:nvPr/>
        </p:nvSpPr>
        <p:spPr>
          <a:xfrm>
            <a:off x="1045523" y="5066888"/>
            <a:ext cx="117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MSG</a:t>
            </a:r>
            <a:endParaRPr lang="ru-RU" dirty="0"/>
          </a:p>
        </p:txBody>
      </p:sp>
      <p:sp>
        <p:nvSpPr>
          <p:cNvPr id="45" name="Стрелка: изогнутая вправо 44">
            <a:extLst>
              <a:ext uri="{FF2B5EF4-FFF2-40B4-BE49-F238E27FC236}">
                <a16:creationId xmlns:a16="http://schemas.microsoft.com/office/drawing/2014/main" id="{CF7F703E-D843-4A24-B03E-25201F701595}"/>
              </a:ext>
            </a:extLst>
          </p:cNvPr>
          <p:cNvSpPr/>
          <p:nvPr/>
        </p:nvSpPr>
        <p:spPr>
          <a:xfrm rot="12854780">
            <a:off x="3985488" y="5463409"/>
            <a:ext cx="1107237" cy="1455814"/>
          </a:xfrm>
          <a:prstGeom prst="curvedRightArrow">
            <a:avLst>
              <a:gd name="adj1" fmla="val 14222"/>
              <a:gd name="adj2" fmla="val 50000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D3F614D-08D1-4C74-8B76-0200AD1C90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226" y="6206941"/>
            <a:ext cx="333333" cy="323810"/>
          </a:xfrm>
          <a:prstGeom prst="rect">
            <a:avLst/>
          </a:prstGeom>
        </p:spPr>
      </p:pic>
      <p:sp>
        <p:nvSpPr>
          <p:cNvPr id="49" name="Стрелка: изогнутая вправо 48">
            <a:extLst>
              <a:ext uri="{FF2B5EF4-FFF2-40B4-BE49-F238E27FC236}">
                <a16:creationId xmlns:a16="http://schemas.microsoft.com/office/drawing/2014/main" id="{8120E31D-E5A6-491F-BAAB-F9C7C54F2906}"/>
              </a:ext>
            </a:extLst>
          </p:cNvPr>
          <p:cNvSpPr/>
          <p:nvPr/>
        </p:nvSpPr>
        <p:spPr>
          <a:xfrm rot="12854780">
            <a:off x="4741896" y="4198068"/>
            <a:ext cx="1107237" cy="1455814"/>
          </a:xfrm>
          <a:prstGeom prst="curvedRightArrow">
            <a:avLst>
              <a:gd name="adj1" fmla="val 14222"/>
              <a:gd name="adj2" fmla="val 50000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8DAB668-B91C-4334-AE41-BDE168711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1634" y="4941600"/>
            <a:ext cx="333333" cy="3238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CA0255D-A912-4467-8474-1CE39A1F9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442" y="4724227"/>
            <a:ext cx="333333" cy="32381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14CD7AA-637B-428B-B8B4-C326F3812F8E}"/>
              </a:ext>
            </a:extLst>
          </p:cNvPr>
          <p:cNvSpPr txBox="1"/>
          <p:nvPr/>
        </p:nvSpPr>
        <p:spPr>
          <a:xfrm>
            <a:off x="4436637" y="6431552"/>
            <a:ext cx="56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8E29D8-54C2-4218-92AA-92E1089CFD88}"/>
              </a:ext>
            </a:extLst>
          </p:cNvPr>
          <p:cNvSpPr txBox="1"/>
          <p:nvPr/>
        </p:nvSpPr>
        <p:spPr>
          <a:xfrm>
            <a:off x="5192032" y="5177853"/>
            <a:ext cx="56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3270A9-474C-4FEF-8D56-770FCF704BB0}"/>
              </a:ext>
            </a:extLst>
          </p:cNvPr>
          <p:cNvSpPr txBox="1"/>
          <p:nvPr/>
        </p:nvSpPr>
        <p:spPr>
          <a:xfrm>
            <a:off x="4792310" y="4968573"/>
            <a:ext cx="56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55" name="Стрелка: изогнутая вправо 54">
            <a:extLst>
              <a:ext uri="{FF2B5EF4-FFF2-40B4-BE49-F238E27FC236}">
                <a16:creationId xmlns:a16="http://schemas.microsoft.com/office/drawing/2014/main" id="{E89CCAA4-129C-4766-B881-C3E6DFCBA90D}"/>
              </a:ext>
            </a:extLst>
          </p:cNvPr>
          <p:cNvSpPr/>
          <p:nvPr/>
        </p:nvSpPr>
        <p:spPr>
          <a:xfrm rot="9154321">
            <a:off x="4724476" y="1428673"/>
            <a:ext cx="1107237" cy="1455814"/>
          </a:xfrm>
          <a:prstGeom prst="curvedRightArrow">
            <a:avLst>
              <a:gd name="adj1" fmla="val 14222"/>
              <a:gd name="adj2" fmla="val 50000"/>
              <a:gd name="adj3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CCDC67F-6AE6-4A45-BC50-BCA5B78D7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8300" y="1978177"/>
            <a:ext cx="333333" cy="32381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947B51A-3242-4537-8AAB-DFEDAA072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746" y="2226797"/>
            <a:ext cx="333333" cy="32381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0ACB103-130D-4CD6-9DA5-7B1F79034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9969" y="2472295"/>
            <a:ext cx="333333" cy="32381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F931E66-F799-43F8-B550-595DF1E931E3}"/>
              </a:ext>
            </a:extLst>
          </p:cNvPr>
          <p:cNvSpPr txBox="1"/>
          <p:nvPr/>
        </p:nvSpPr>
        <p:spPr>
          <a:xfrm>
            <a:off x="5362468" y="2213975"/>
            <a:ext cx="56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77963C-6BE4-4FEC-8627-0298D61808BA}"/>
              </a:ext>
            </a:extLst>
          </p:cNvPr>
          <p:cNvSpPr txBox="1"/>
          <p:nvPr/>
        </p:nvSpPr>
        <p:spPr>
          <a:xfrm>
            <a:off x="5035447" y="2447275"/>
            <a:ext cx="56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7518061-7F72-468B-9613-236AB7B13EFE}"/>
              </a:ext>
            </a:extLst>
          </p:cNvPr>
          <p:cNvSpPr txBox="1"/>
          <p:nvPr/>
        </p:nvSpPr>
        <p:spPr>
          <a:xfrm>
            <a:off x="4701222" y="2690014"/>
            <a:ext cx="56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71" name="Пузырек для мыслей: облако 70">
            <a:extLst>
              <a:ext uri="{FF2B5EF4-FFF2-40B4-BE49-F238E27FC236}">
                <a16:creationId xmlns:a16="http://schemas.microsoft.com/office/drawing/2014/main" id="{3BE92B15-6BFA-4D1A-A12A-8E9CDE789FD2}"/>
              </a:ext>
            </a:extLst>
          </p:cNvPr>
          <p:cNvSpPr/>
          <p:nvPr/>
        </p:nvSpPr>
        <p:spPr>
          <a:xfrm rot="282970">
            <a:off x="186774" y="2880606"/>
            <a:ext cx="2894592" cy="2020595"/>
          </a:xfrm>
          <a:prstGeom prst="cloudCallout">
            <a:avLst>
              <a:gd name="adj1" fmla="val 44907"/>
              <a:gd name="adj2" fmla="val -811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52B290C-CF45-4FAF-810B-9005D3471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472" y="3659703"/>
            <a:ext cx="333333" cy="32381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29FDB6F-1DD8-464B-9852-F1D1F35E42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893" y="3650616"/>
            <a:ext cx="333333" cy="3238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846963C-EE88-440E-9596-63A2CAC7F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207" y="3659703"/>
            <a:ext cx="333333" cy="32381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47E57F6-6656-4FE7-9817-8665426B9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8" y="3659703"/>
            <a:ext cx="328429" cy="328429"/>
          </a:xfrm>
          <a:prstGeom prst="rect">
            <a:avLst/>
          </a:prstGeom>
        </p:spPr>
      </p:pic>
      <p:sp>
        <p:nvSpPr>
          <p:cNvPr id="80" name="Rectangle 17">
            <a:extLst>
              <a:ext uri="{FF2B5EF4-FFF2-40B4-BE49-F238E27FC236}">
                <a16:creationId xmlns:a16="http://schemas.microsoft.com/office/drawing/2014/main" id="{AD3FF74A-C7F8-4CC8-8A3D-8448A4C87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157" y="4320311"/>
            <a:ext cx="5587378" cy="120032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We check the local time of each module and assign time of the module with a greater time as a time master</a:t>
            </a:r>
            <a:endParaRPr lang="ru-RU" sz="2400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8DB86D2-C7D8-4C21-950A-AFDCF1BD89B2}"/>
              </a:ext>
            </a:extLst>
          </p:cNvPr>
          <p:cNvSpPr/>
          <p:nvPr/>
        </p:nvSpPr>
        <p:spPr>
          <a:xfrm>
            <a:off x="399521" y="3926293"/>
            <a:ext cx="886900" cy="2695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Leaf 1</a:t>
            </a:r>
            <a:endParaRPr lang="ru-RU" dirty="0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0745BD1-7D98-4F9E-ADA3-72A03990C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04" y="3511386"/>
            <a:ext cx="333333" cy="323810"/>
          </a:xfrm>
          <a:prstGeom prst="rect">
            <a:avLst/>
          </a:prstGeom>
        </p:spPr>
      </p:pic>
      <p:sp>
        <p:nvSpPr>
          <p:cNvPr id="84" name="Шестиугольник 83">
            <a:extLst>
              <a:ext uri="{FF2B5EF4-FFF2-40B4-BE49-F238E27FC236}">
                <a16:creationId xmlns:a16="http://schemas.microsoft.com/office/drawing/2014/main" id="{8BC40683-CE54-48C5-A69F-8CD0C991ED88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11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48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33" grpId="0" animBg="1"/>
      <p:bldP spid="34" grpId="0"/>
      <p:bldP spid="35" grpId="0" animBg="1"/>
      <p:bldP spid="35" grpId="1" animBg="1"/>
      <p:bldP spid="36" grpId="0"/>
      <p:bldP spid="36" grpId="1"/>
      <p:bldP spid="39" grpId="0" animBg="1"/>
      <p:bldP spid="39" grpId="1" animBg="1"/>
      <p:bldP spid="40" grpId="0"/>
      <p:bldP spid="40" grpId="1"/>
      <p:bldP spid="45" grpId="0" animBg="1"/>
      <p:bldP spid="45" grpId="1" animBg="1"/>
      <p:bldP spid="49" grpId="0" animBg="1"/>
      <p:bldP spid="49" grpId="1" animBg="1"/>
      <p:bldP spid="52" grpId="0"/>
      <p:bldP spid="52" grpId="1"/>
      <p:bldP spid="53" grpId="0"/>
      <p:bldP spid="53" grpId="1"/>
      <p:bldP spid="54" grpId="0"/>
      <p:bldP spid="54" grpId="1"/>
      <p:bldP spid="55" grpId="0" animBg="1"/>
      <p:bldP spid="55" grpId="1" animBg="1"/>
      <p:bldP spid="64" grpId="0"/>
      <p:bldP spid="64" grpId="1"/>
      <p:bldP spid="65" grpId="0"/>
      <p:bldP spid="65" grpId="1"/>
      <p:bldP spid="66" grpId="0"/>
      <p:bldP spid="66" grpId="1"/>
      <p:bldP spid="71" grpId="0" animBg="1"/>
      <p:bldP spid="71" grpId="1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 message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CD498F-8E72-4BAD-9866-ABA2661D3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408074"/>
            <a:ext cx="3935252" cy="49891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482EA2-8FCD-4EAF-8CE9-198DC794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13" y="668198"/>
            <a:ext cx="3430120" cy="33103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C11C9F-077C-484C-9C69-CCAFFE8FF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3" y="1669326"/>
            <a:ext cx="4876190" cy="464761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AD697C-D7D5-4E95-9F41-DD55D1CD077F}"/>
              </a:ext>
            </a:extLst>
          </p:cNvPr>
          <p:cNvSpPr/>
          <p:nvPr/>
        </p:nvSpPr>
        <p:spPr>
          <a:xfrm>
            <a:off x="368300" y="1408074"/>
            <a:ext cx="3935252" cy="4989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ru-RU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9EC0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9EC0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rgbClr val="9EC0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sng" dirty="0">
                <a:solidFill>
                  <a:schemeClr val="tx1"/>
                </a:solidFill>
                <a:cs typeface="Calibri"/>
              </a:rPr>
              <a:t>After the master received last back message:</a:t>
            </a: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It will start to broadcast sync message to the tree </a:t>
            </a: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The sync message contains the time estimate of the “master time”</a:t>
            </a:r>
          </a:p>
          <a:p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This message will be periodically sent.</a:t>
            </a:r>
          </a:p>
          <a:p>
            <a:endParaRPr lang="en-US" dirty="0">
              <a:solidFill>
                <a:schemeClr val="tx1"/>
              </a:solidFill>
              <a:cs typeface="Calibri"/>
            </a:endParaRPr>
          </a:p>
          <a:p>
            <a:endParaRPr lang="ru-RU" dirty="0">
              <a:solidFill>
                <a:schemeClr val="tx1"/>
              </a:solidFill>
              <a:cs typeface="Calibri"/>
            </a:endParaRPr>
          </a:p>
          <a:p>
            <a:r>
              <a:rPr lang="en-US" i="1" dirty="0">
                <a:solidFill>
                  <a:schemeClr val="tx1"/>
                </a:solidFill>
                <a:cs typeface="Calibri"/>
              </a:rPr>
              <a:t>For what</a:t>
            </a:r>
            <a:r>
              <a:rPr lang="ru-RU" i="1" dirty="0">
                <a:solidFill>
                  <a:schemeClr val="tx1"/>
                </a:solidFill>
                <a:cs typeface="Calibri"/>
              </a:rPr>
              <a:t>???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FB4E3EE3-0502-43E0-9703-C485F65D9EE9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41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19AFB0A-BFD5-4FA0-90E0-74186F1E9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018"/>
            <a:ext cx="6757177" cy="51241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  <a:endParaRPr lang="ru-RU" sz="20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FCAB15-4290-40C6-9379-2870CCB77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09" y="2442833"/>
            <a:ext cx="4279930" cy="24110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2C0EB2-2B0B-4D90-93E6-8116186F6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59" y="296545"/>
            <a:ext cx="2886075" cy="16287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5C6620-4AFD-4B4F-838D-183D1284A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59" y="2097090"/>
            <a:ext cx="2886075" cy="1688354"/>
          </a:xfrm>
          <a:prstGeom prst="rect">
            <a:avLst/>
          </a:prstGeom>
        </p:spPr>
      </p:pic>
      <p:sp>
        <p:nvSpPr>
          <p:cNvPr id="36" name="Rectangle 17">
            <a:extLst>
              <a:ext uri="{FF2B5EF4-FFF2-40B4-BE49-F238E27FC236}">
                <a16:creationId xmlns:a16="http://schemas.microsoft.com/office/drawing/2014/main" id="{AF8333F6-07A4-4812-A945-5ED17FE6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559" y="316547"/>
            <a:ext cx="2886075" cy="338554"/>
          </a:xfrm>
          <a:prstGeom prst="rect">
            <a:avLst/>
          </a:prstGeom>
          <a:solidFill>
            <a:srgbClr val="A4A4A3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600" dirty="0"/>
              <a:t>Unsynchronized</a:t>
            </a:r>
            <a:endParaRPr lang="ru-RU" altLang="ru-RU" sz="1600" dirty="0"/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BE2FE980-C8A8-4D89-9736-BA691BE52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558" y="2107403"/>
            <a:ext cx="2886075" cy="338554"/>
          </a:xfrm>
          <a:prstGeom prst="rect">
            <a:avLst/>
          </a:prstGeom>
          <a:solidFill>
            <a:srgbClr val="A4A4A3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600" dirty="0"/>
              <a:t>Unsynchronized</a:t>
            </a:r>
            <a:endParaRPr lang="ru-RU" altLang="ru-RU" sz="16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EEC29AC-ED2D-4959-B82C-303BE280F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59" y="3957214"/>
            <a:ext cx="2891318" cy="1628776"/>
          </a:xfrm>
          <a:prstGeom prst="rect">
            <a:avLst/>
          </a:prstGeom>
        </p:spPr>
      </p:pic>
      <p:sp>
        <p:nvSpPr>
          <p:cNvPr id="41" name="Rectangle 17">
            <a:extLst>
              <a:ext uri="{FF2B5EF4-FFF2-40B4-BE49-F238E27FC236}">
                <a16:creationId xmlns:a16="http://schemas.microsoft.com/office/drawing/2014/main" id="{0DA0ACE4-9FC2-4378-A05A-3C8D3E313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559" y="3970263"/>
            <a:ext cx="2886075" cy="338554"/>
          </a:xfrm>
          <a:prstGeom prst="rect">
            <a:avLst/>
          </a:prstGeom>
          <a:solidFill>
            <a:srgbClr val="A4A4A3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600" dirty="0"/>
              <a:t>Unsynchronized</a:t>
            </a:r>
            <a:endParaRPr lang="ru-RU" altLang="ru-RU" sz="1600" dirty="0"/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824C1CB2-0F53-4307-8FB1-B9DDA2F91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71527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ru-RU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synchronizations matter?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Algorithm for Improving Time Synchronization in Wireless Sensor Networks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3AB82F78-DEE8-4D9F-809E-8A4C8A2A3690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14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A1D25D-15EB-42A5-BDB7-AFDE6E425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1" y="4231603"/>
            <a:ext cx="10060356" cy="19246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8B4204-5DFB-4F09-B7BA-41A0A9C97A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107319" y="1464431"/>
            <a:ext cx="2704465" cy="11578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1AA57F-0FFF-414E-A82D-3F8596DAA7A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62505" y="2949159"/>
            <a:ext cx="4866641" cy="1157862"/>
          </a:xfrm>
          <a:prstGeom prst="rect">
            <a:avLst/>
          </a:prstGeom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80640089-2AA2-4A84-BA4B-6EC28A42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16" y="1627863"/>
            <a:ext cx="6249184" cy="1569660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According to a scientific publication (2), this algorithm allows you to speed up synchronization by 4-5 times. This is achieved by using the formulas: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386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C0A99A8-184E-45EE-94F0-2B2AEE5BC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3" y="2735909"/>
            <a:ext cx="4183992" cy="370334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 of the obtained results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3AB82F78-DEE8-4D9F-809E-8A4C8A2A3690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15</a:t>
            </a:r>
            <a:endParaRPr lang="ru-RU" sz="20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FA88656-AB17-4F71-9F45-3A5B2D870F79}"/>
              </a:ext>
            </a:extLst>
          </p:cNvPr>
          <p:cNvCxnSpPr/>
          <p:nvPr/>
        </p:nvCxnSpPr>
        <p:spPr>
          <a:xfrm>
            <a:off x="-1" y="1137565"/>
            <a:ext cx="121920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77E9E0-4F5A-465A-98C9-9C68D75F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3" y="2395269"/>
            <a:ext cx="4407013" cy="4150294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4DDD49D2-FD68-4D98-98D9-4C0136070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78" y="1479456"/>
            <a:ext cx="1206215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200" dirty="0"/>
              <a:t>configTree.xml</a:t>
            </a:r>
            <a:endParaRPr lang="ru-RU" altLang="ru-RU" sz="1200" dirty="0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1CE7243-F637-468A-87D3-96C2803BD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8438" y="1479456"/>
            <a:ext cx="1318584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200" dirty="0"/>
              <a:t>configCube.xml</a:t>
            </a:r>
            <a:endParaRPr lang="ru-RU" altLang="ru-RU" sz="1200" dirty="0"/>
          </a:p>
        </p:txBody>
      </p:sp>
      <p:sp>
        <p:nvSpPr>
          <p:cNvPr id="7" name="Выноска: изогнутая линия 6">
            <a:extLst>
              <a:ext uri="{FF2B5EF4-FFF2-40B4-BE49-F238E27FC236}">
                <a16:creationId xmlns:a16="http://schemas.microsoft.com/office/drawing/2014/main" id="{A037A95F-B081-47F7-AE08-31CD579EB172}"/>
              </a:ext>
            </a:extLst>
          </p:cNvPr>
          <p:cNvSpPr/>
          <p:nvPr/>
        </p:nvSpPr>
        <p:spPr>
          <a:xfrm>
            <a:off x="2904631" y="6332685"/>
            <a:ext cx="1863356" cy="49431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27472"/>
              <a:gd name="adj5" fmla="val -57210"/>
              <a:gd name="adj6" fmla="val -29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Seed </a:t>
            </a:r>
            <a:r>
              <a:rPr lang="en-US" dirty="0" err="1"/>
              <a:t>Block_ID</a:t>
            </a:r>
            <a:r>
              <a:rPr lang="en-US" dirty="0"/>
              <a:t> = 1</a:t>
            </a:r>
            <a:endParaRPr lang="ru-RU" dirty="0"/>
          </a:p>
        </p:txBody>
      </p:sp>
      <p:sp>
        <p:nvSpPr>
          <p:cNvPr id="18" name="Выноска: изогнутая линия 17">
            <a:extLst>
              <a:ext uri="{FF2B5EF4-FFF2-40B4-BE49-F238E27FC236}">
                <a16:creationId xmlns:a16="http://schemas.microsoft.com/office/drawing/2014/main" id="{BE277F98-98C6-4456-B4C2-39E362B6A5BD}"/>
              </a:ext>
            </a:extLst>
          </p:cNvPr>
          <p:cNvSpPr/>
          <p:nvPr/>
        </p:nvSpPr>
        <p:spPr>
          <a:xfrm>
            <a:off x="7424013" y="6317066"/>
            <a:ext cx="1863356" cy="494315"/>
          </a:xfrm>
          <a:prstGeom prst="borderCallout2">
            <a:avLst>
              <a:gd name="adj1" fmla="val 52692"/>
              <a:gd name="adj2" fmla="val 107821"/>
              <a:gd name="adj3" fmla="val 50995"/>
              <a:gd name="adj4" fmla="val 128299"/>
              <a:gd name="adj5" fmla="val -45330"/>
              <a:gd name="adj6" fmla="val 11090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Seed </a:t>
            </a:r>
            <a:r>
              <a:rPr lang="en-US" dirty="0" err="1"/>
              <a:t>Block_ID</a:t>
            </a:r>
            <a:r>
              <a:rPr lang="en-US" dirty="0"/>
              <a:t> = 1</a:t>
            </a:r>
            <a:endParaRPr lang="ru-RU" dirty="0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CB7C782C-7031-4BCE-A7A6-BAF5748A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309" y="1333779"/>
            <a:ext cx="4407013" cy="830997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The experiment was carried out on several models.</a:t>
            </a:r>
            <a:endParaRPr lang="ru-RU" sz="2400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48925410-8852-4076-B968-8FD21F9E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182" y="2360989"/>
            <a:ext cx="4319587" cy="461665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altLang="ru-RU" sz="1200" dirty="0"/>
              <a:t>to get result we were using follow command:</a:t>
            </a:r>
          </a:p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altLang="ru-RU" sz="1200" dirty="0"/>
              <a:t>./[name of project] –c [config file xml] &gt;resultat.txt</a:t>
            </a:r>
            <a:endParaRPr lang="ru-RU" altLang="ru-RU" sz="1200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1997CDC-DD22-4CE8-AD22-C7D9ABD7376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98086" y="1756455"/>
            <a:ext cx="425597" cy="709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4225596-E6AB-4D9B-B4BD-556F2F0FC9A5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0778438" y="1756455"/>
            <a:ext cx="659292" cy="709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0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sync speed for [</a:t>
            </a: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configTree.xml</a:t>
            </a: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 model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3AB82F78-DEE8-4D9F-809E-8A4C8A2A3690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15</a:t>
            </a:r>
            <a:endParaRPr lang="ru-RU" sz="20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B6AA7F4-9365-4B25-AA74-02481E5F0D92}"/>
              </a:ext>
            </a:extLst>
          </p:cNvPr>
          <p:cNvCxnSpPr>
            <a:cxnSpLocks/>
          </p:cNvCxnSpPr>
          <p:nvPr/>
        </p:nvCxnSpPr>
        <p:spPr>
          <a:xfrm>
            <a:off x="5584271" y="1137565"/>
            <a:ext cx="0" cy="57204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FA88656-AB17-4F71-9F45-3A5B2D870F79}"/>
              </a:ext>
            </a:extLst>
          </p:cNvPr>
          <p:cNvCxnSpPr/>
          <p:nvPr/>
        </p:nvCxnSpPr>
        <p:spPr>
          <a:xfrm>
            <a:off x="-1" y="1137565"/>
            <a:ext cx="121920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C1AB4A-F2F3-427F-A6A3-70BEF9ECE054}"/>
              </a:ext>
            </a:extLst>
          </p:cNvPr>
          <p:cNvSpPr/>
          <p:nvPr/>
        </p:nvSpPr>
        <p:spPr>
          <a:xfrm>
            <a:off x="-1" y="1239366"/>
            <a:ext cx="2963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MRTP</a:t>
            </a:r>
            <a:r>
              <a:rPr lang="ru-RU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improving 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4088DD-336A-4EFA-BCF1-D866663ADF9E}"/>
              </a:ext>
            </a:extLst>
          </p:cNvPr>
          <p:cNvSpPr/>
          <p:nvPr/>
        </p:nvSpPr>
        <p:spPr>
          <a:xfrm>
            <a:off x="5584271" y="1239366"/>
            <a:ext cx="260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MRTP</a:t>
            </a:r>
            <a:r>
              <a:rPr lang="ru-RU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improving 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A17F1C-4F0A-4DF9-89F1-794D5AE56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50" y="0"/>
            <a:ext cx="1924587" cy="1812475"/>
          </a:xfrm>
          <a:prstGeom prst="rect">
            <a:avLst/>
          </a:prstGeom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4CE751AA-2325-44D2-A559-CF9073B6B2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939134"/>
              </p:ext>
            </p:extLst>
          </p:nvPr>
        </p:nvGraphicFramePr>
        <p:xfrm>
          <a:off x="6161203" y="2425868"/>
          <a:ext cx="5767943" cy="3241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5920E2CD-0F82-4993-9A87-A63A772E67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972927"/>
              </p:ext>
            </p:extLst>
          </p:nvPr>
        </p:nvGraphicFramePr>
        <p:xfrm>
          <a:off x="114300" y="2376813"/>
          <a:ext cx="5276850" cy="32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443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sync speed for [</a:t>
            </a: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configCube.xml</a:t>
            </a: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 model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3AB82F78-DEE8-4D9F-809E-8A4C8A2A3690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15</a:t>
            </a:r>
            <a:endParaRPr lang="ru-RU" sz="200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B6AA7F4-9365-4B25-AA74-02481E5F0D92}"/>
              </a:ext>
            </a:extLst>
          </p:cNvPr>
          <p:cNvCxnSpPr>
            <a:cxnSpLocks/>
          </p:cNvCxnSpPr>
          <p:nvPr/>
        </p:nvCxnSpPr>
        <p:spPr>
          <a:xfrm>
            <a:off x="5584271" y="1137565"/>
            <a:ext cx="0" cy="57204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FA88656-AB17-4F71-9F45-3A5B2D870F79}"/>
              </a:ext>
            </a:extLst>
          </p:cNvPr>
          <p:cNvCxnSpPr/>
          <p:nvPr/>
        </p:nvCxnSpPr>
        <p:spPr>
          <a:xfrm>
            <a:off x="-1" y="1137565"/>
            <a:ext cx="121920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C1AB4A-F2F3-427F-A6A3-70BEF9ECE054}"/>
              </a:ext>
            </a:extLst>
          </p:cNvPr>
          <p:cNvSpPr/>
          <p:nvPr/>
        </p:nvSpPr>
        <p:spPr>
          <a:xfrm>
            <a:off x="-1" y="1239366"/>
            <a:ext cx="2963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MRTP</a:t>
            </a:r>
            <a:r>
              <a:rPr lang="ru-RU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improving 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4088DD-336A-4EFA-BCF1-D866663ADF9E}"/>
              </a:ext>
            </a:extLst>
          </p:cNvPr>
          <p:cNvSpPr/>
          <p:nvPr/>
        </p:nvSpPr>
        <p:spPr>
          <a:xfrm>
            <a:off x="5584271" y="1239366"/>
            <a:ext cx="260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MRTP</a:t>
            </a:r>
            <a:r>
              <a:rPr lang="ru-RU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improving 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8A1605-F39D-4A15-A51D-F184677FC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68" y="40481"/>
            <a:ext cx="2027221" cy="1794339"/>
          </a:xfrm>
          <a:prstGeom prst="rect">
            <a:avLst/>
          </a:prstGeom>
        </p:spPr>
      </p:pic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11B62DF5-A218-4CC4-8061-61C573B27F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500004"/>
              </p:ext>
            </p:extLst>
          </p:nvPr>
        </p:nvGraphicFramePr>
        <p:xfrm>
          <a:off x="6195614" y="2537471"/>
          <a:ext cx="5767943" cy="3241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D9BBF671-49C7-4B69-BCED-931B7826B6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1625575"/>
              </p:ext>
            </p:extLst>
          </p:nvPr>
        </p:nvGraphicFramePr>
        <p:xfrm>
          <a:off x="228443" y="2744742"/>
          <a:ext cx="4556176" cy="293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217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675671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E9A6E05F-6062-4796-980E-5CD809BE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32" y="2283792"/>
            <a:ext cx="4319587" cy="369332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800" dirty="0"/>
              <a:t>Entering the infinity loop for</a:t>
            </a:r>
            <a:endParaRPr lang="ru-RU" altLang="ru-RU" sz="1800" dirty="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FAB6FD4A-930B-4F3E-9663-ECDD6B0C7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50" y="1606707"/>
            <a:ext cx="504985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</a:rPr>
              <a:t>Challenges during implementation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406CC72-B721-41C5-B36F-A0778129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34" y="3191551"/>
            <a:ext cx="4319587" cy="369332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800" dirty="0"/>
              <a:t>Sending the time was always giving "0"</a:t>
            </a:r>
            <a:endParaRPr lang="ru-RU" altLang="ru-RU" sz="1800" dirty="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291DD996-3E01-4F6D-9F37-FE278786C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32" y="4099310"/>
            <a:ext cx="4319587" cy="646331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800" dirty="0"/>
              <a:t>Implementation of Linear regression using time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16B0F2C-41FF-40AC-8669-763192FB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34" y="5284068"/>
            <a:ext cx="4319587" cy="369332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800" dirty="0"/>
              <a:t>No documentation</a:t>
            </a:r>
            <a:endParaRPr lang="ru-RU" altLang="ru-RU" sz="1800" dirty="0"/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1EE1C5CF-2037-4605-A816-325DCA98D902}"/>
              </a:ext>
            </a:extLst>
          </p:cNvPr>
          <p:cNvCxnSpPr>
            <a:cxnSpLocks/>
            <a:stCxn id="13" idx="1"/>
            <a:endCxn id="11" idx="1"/>
          </p:cNvCxnSpPr>
          <p:nvPr/>
        </p:nvCxnSpPr>
        <p:spPr>
          <a:xfrm rot="10800000" flipH="1" flipV="1">
            <a:off x="1046150" y="1837540"/>
            <a:ext cx="339282" cy="630918"/>
          </a:xfrm>
          <a:prstGeom prst="bentConnector3">
            <a:avLst>
              <a:gd name="adj1" fmla="val -67378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F5F1651E-CB72-4230-92D1-A3774DC11F56}"/>
              </a:ext>
            </a:extLst>
          </p:cNvPr>
          <p:cNvCxnSpPr>
            <a:cxnSpLocks/>
            <a:stCxn id="13" idx="1"/>
            <a:endCxn id="15" idx="1"/>
          </p:cNvCxnSpPr>
          <p:nvPr/>
        </p:nvCxnSpPr>
        <p:spPr>
          <a:xfrm rot="10800000" flipH="1" flipV="1">
            <a:off x="1046150" y="1837539"/>
            <a:ext cx="339284" cy="1538677"/>
          </a:xfrm>
          <a:prstGeom prst="bentConnector3">
            <a:avLst>
              <a:gd name="adj1" fmla="val -67377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76630C91-8DB5-4067-BFE8-37F22E881066}"/>
              </a:ext>
            </a:extLst>
          </p:cNvPr>
          <p:cNvCxnSpPr>
            <a:cxnSpLocks/>
            <a:stCxn id="13" idx="1"/>
            <a:endCxn id="16" idx="1"/>
          </p:cNvCxnSpPr>
          <p:nvPr/>
        </p:nvCxnSpPr>
        <p:spPr>
          <a:xfrm rot="10800000" flipH="1" flipV="1">
            <a:off x="1046150" y="1837540"/>
            <a:ext cx="339282" cy="2584936"/>
          </a:xfrm>
          <a:prstGeom prst="bentConnector3">
            <a:avLst>
              <a:gd name="adj1" fmla="val -67378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Соединитель: уступ 36">
            <a:extLst>
              <a:ext uri="{FF2B5EF4-FFF2-40B4-BE49-F238E27FC236}">
                <a16:creationId xmlns:a16="http://schemas.microsoft.com/office/drawing/2014/main" id="{C14DF493-479F-492F-887F-CDB6ADAB947D}"/>
              </a:ext>
            </a:extLst>
          </p:cNvPr>
          <p:cNvCxnSpPr>
            <a:cxnSpLocks/>
            <a:stCxn id="13" idx="1"/>
            <a:endCxn id="17" idx="1"/>
          </p:cNvCxnSpPr>
          <p:nvPr/>
        </p:nvCxnSpPr>
        <p:spPr>
          <a:xfrm rot="10800000" flipH="1" flipV="1">
            <a:off x="1046150" y="1837540"/>
            <a:ext cx="339284" cy="3631194"/>
          </a:xfrm>
          <a:prstGeom prst="bentConnector3">
            <a:avLst>
              <a:gd name="adj1" fmla="val -67377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Rectangle 17">
            <a:extLst>
              <a:ext uri="{FF2B5EF4-FFF2-40B4-BE49-F238E27FC236}">
                <a16:creationId xmlns:a16="http://schemas.microsoft.com/office/drawing/2014/main" id="{70A9F441-220C-4FC1-819E-21293D7D7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315" y="2587818"/>
            <a:ext cx="4319587" cy="646331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800" dirty="0"/>
              <a:t>Sending the local time of the </a:t>
            </a:r>
            <a:r>
              <a:rPr lang="en-US" sz="1800" dirty="0" err="1"/>
              <a:t>Master_Time</a:t>
            </a:r>
            <a:r>
              <a:rPr lang="en-US" sz="1800" dirty="0"/>
              <a:t> periodically</a:t>
            </a:r>
            <a:endParaRPr lang="ru-RU" altLang="ru-RU" sz="1800" dirty="0"/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id="{296EC355-B9EC-43C6-8779-B9629FB26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958" y="1606707"/>
            <a:ext cx="373224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</a:rPr>
              <a:t>Upcoming work</a:t>
            </a:r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id="{B81FFE7A-405B-4359-8A95-CB86F4EF1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315" y="4558524"/>
            <a:ext cx="4300406" cy="923330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800" dirty="0"/>
              <a:t>implantation of Simple algorithm for improving time </a:t>
            </a:r>
            <a:r>
              <a:rPr lang="en-US" sz="1800" dirty="0" err="1"/>
              <a:t>synchronisation</a:t>
            </a:r>
            <a:r>
              <a:rPr lang="en-US" sz="1800" dirty="0"/>
              <a:t> in wireless sensor networks</a:t>
            </a:r>
          </a:p>
        </p:txBody>
      </p:sp>
      <p:sp>
        <p:nvSpPr>
          <p:cNvPr id="61" name="Rectangle 17">
            <a:extLst>
              <a:ext uri="{FF2B5EF4-FFF2-40B4-BE49-F238E27FC236}">
                <a16:creationId xmlns:a16="http://schemas.microsoft.com/office/drawing/2014/main" id="{A96BC915-0221-4030-8157-287CCA0E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994" y="5891281"/>
            <a:ext cx="3500779" cy="646331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800" dirty="0"/>
              <a:t> implement this algorithm on </a:t>
            </a:r>
            <a:r>
              <a:rPr lang="en-US" sz="1800" dirty="0" err="1"/>
              <a:t>BlinkyBlocks</a:t>
            </a:r>
            <a:r>
              <a:rPr lang="en-US" sz="1800" dirty="0"/>
              <a:t> to check it in real</a:t>
            </a:r>
          </a:p>
        </p:txBody>
      </p:sp>
      <p:cxnSp>
        <p:nvCxnSpPr>
          <p:cNvPr id="87" name="Соединитель: уступ 86">
            <a:extLst>
              <a:ext uri="{FF2B5EF4-FFF2-40B4-BE49-F238E27FC236}">
                <a16:creationId xmlns:a16="http://schemas.microsoft.com/office/drawing/2014/main" id="{447012D0-1BA1-433B-8667-67CD6E93DAEB}"/>
              </a:ext>
            </a:extLst>
          </p:cNvPr>
          <p:cNvCxnSpPr>
            <a:cxnSpLocks/>
          </p:cNvCxnSpPr>
          <p:nvPr/>
        </p:nvCxnSpPr>
        <p:spPr>
          <a:xfrm flipH="1">
            <a:off x="7841773" y="1654664"/>
            <a:ext cx="2830429" cy="4376908"/>
          </a:xfrm>
          <a:prstGeom prst="bentConnector3">
            <a:avLst>
              <a:gd name="adj1" fmla="val -8077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88606104-9200-4596-8473-7D2B45170BE3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16</a:t>
            </a:r>
            <a:endParaRPr lang="ru-RU" sz="2000" dirty="0"/>
          </a:p>
        </p:txBody>
      </p: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13F20235-DBC2-479F-955A-4F868C1A8BE0}"/>
              </a:ext>
            </a:extLst>
          </p:cNvPr>
          <p:cNvCxnSpPr>
            <a:cxnSpLocks/>
            <a:stCxn id="13" idx="1"/>
            <a:endCxn id="58" idx="1"/>
          </p:cNvCxnSpPr>
          <p:nvPr/>
        </p:nvCxnSpPr>
        <p:spPr>
          <a:xfrm rot="10800000" flipH="1" flipV="1">
            <a:off x="1046149" y="1837540"/>
            <a:ext cx="4837165" cy="1073444"/>
          </a:xfrm>
          <a:prstGeom prst="bentConnector3">
            <a:avLst>
              <a:gd name="adj1" fmla="val -4726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id="{49DE1186-3BFA-42FF-9726-D70EA5EC4F6B}"/>
              </a:ext>
            </a:extLst>
          </p:cNvPr>
          <p:cNvCxnSpPr>
            <a:cxnSpLocks/>
            <a:stCxn id="13" idx="1"/>
            <a:endCxn id="60" idx="1"/>
          </p:cNvCxnSpPr>
          <p:nvPr/>
        </p:nvCxnSpPr>
        <p:spPr>
          <a:xfrm rot="10800000" flipH="1" flipV="1">
            <a:off x="1046149" y="1837539"/>
            <a:ext cx="4837165" cy="3182649"/>
          </a:xfrm>
          <a:prstGeom prst="bentConnector3">
            <a:avLst>
              <a:gd name="adj1" fmla="val -4726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ctangle 17">
            <a:extLst>
              <a:ext uri="{FF2B5EF4-FFF2-40B4-BE49-F238E27FC236}">
                <a16:creationId xmlns:a16="http://schemas.microsoft.com/office/drawing/2014/main" id="{AF08735C-D699-4831-B8A4-2FBC4B5B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514" y="163064"/>
            <a:ext cx="7829909" cy="1255728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1800" dirty="0"/>
              <a:t>The combination of the two algorithms allows you to speed up the synchronization algorithm, which is certainly important when working with a sufficiently large number of modules.</a:t>
            </a:r>
            <a:r>
              <a:rPr lang="ru-RU" sz="1800" dirty="0"/>
              <a:t> 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823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7673" y="1511852"/>
            <a:ext cx="9144000" cy="58777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Modular Robot Time Protocol (MRTP) - </a:t>
            </a:r>
            <a:r>
              <a:rPr lang="en-US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network-wide time synchronization protocol for modular robots.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61C2425-5313-4183-8B52-0E31581C5847}"/>
              </a:ext>
            </a:extLst>
          </p:cNvPr>
          <p:cNvSpPr/>
          <p:nvPr/>
        </p:nvSpPr>
        <p:spPr>
          <a:xfrm>
            <a:off x="1920325" y="5518649"/>
            <a:ext cx="3586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*</a:t>
            </a:r>
            <a:r>
              <a:rPr lang="en-US" sz="1400" dirty="0"/>
              <a:t> protocol reviewed on Blinky Blocks hardware</a:t>
            </a:r>
            <a:endParaRPr lang="ru-RU" sz="14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3D434DB-B2B1-4D44-9AFD-CB5A38C5A62E}"/>
              </a:ext>
            </a:extLst>
          </p:cNvPr>
          <p:cNvCxnSpPr>
            <a:cxnSpLocks/>
          </p:cNvCxnSpPr>
          <p:nvPr/>
        </p:nvCxnSpPr>
        <p:spPr>
          <a:xfrm flipH="1">
            <a:off x="0" y="5447690"/>
            <a:ext cx="16190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ADFA54-E09A-4C5D-9D5C-426C5DBB74A4}"/>
              </a:ext>
            </a:extLst>
          </p:cNvPr>
          <p:cNvSpPr/>
          <p:nvPr/>
        </p:nvSpPr>
        <p:spPr>
          <a:xfrm>
            <a:off x="879850" y="2772522"/>
            <a:ext cx="830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maximum number of blink blocks in the network that can be controlled</a:t>
            </a:r>
            <a:r>
              <a:rPr lang="ru-RU" dirty="0"/>
              <a:t>- 27 775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A098B46-F6AE-4530-8765-DB0F9B198DE7}"/>
              </a:ext>
            </a:extLst>
          </p:cNvPr>
          <p:cNvSpPr/>
          <p:nvPr/>
        </p:nvSpPr>
        <p:spPr>
          <a:xfrm>
            <a:off x="879850" y="3326519"/>
            <a:ext cx="7282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Protocol is able to keep a Blinky Blocks system synchronized to a few milliseconds, using few network resources at runtime, even-though the Blinky Blocks hardware clocks exhibit very poor accuracy and resolution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BF8BDDC-4496-4089-91E8-D90CC9778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0714"/>
            <a:ext cx="1920325" cy="122593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52355EF-7A1E-4BB2-B6E8-8F0E0B0537BD}"/>
              </a:ext>
            </a:extLst>
          </p:cNvPr>
          <p:cNvSpPr/>
          <p:nvPr/>
        </p:nvSpPr>
        <p:spPr>
          <a:xfrm>
            <a:off x="907102" y="2733805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/>
                </a:solidFill>
                <a:latin typeface="arial" panose="020B0604020202020204" pitchFamily="34" charset="0"/>
              </a:rPr>
              <a:t>✓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040D444-8FF0-449F-A024-D108D1615668}"/>
              </a:ext>
            </a:extLst>
          </p:cNvPr>
          <p:cNvSpPr/>
          <p:nvPr/>
        </p:nvSpPr>
        <p:spPr>
          <a:xfrm>
            <a:off x="907102" y="3287802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/>
                </a:solidFill>
                <a:latin typeface="arial" panose="020B0604020202020204" pitchFamily="34" charset="0"/>
              </a:rPr>
              <a:t>✓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FDA2B4-4521-480F-BF4D-A807205F4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3141854"/>
            <a:ext cx="3086100" cy="232410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F75ABD0-B3D9-47FC-A871-DD4B1AD02EF1}"/>
              </a:ext>
            </a:extLst>
          </p:cNvPr>
          <p:cNvSpPr/>
          <p:nvPr/>
        </p:nvSpPr>
        <p:spPr>
          <a:xfrm>
            <a:off x="1920325" y="577929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* the Blinky Blocks are equipped with a very low accuracy (10,000 parts per million (ppm)) and poor resolution (1 millisecond) clocks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637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A6B2D1-EC61-45D2-B5E5-31078FE2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1" y="-4537"/>
            <a:ext cx="9429750" cy="57838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824C1CB2-0F53-4307-8FB1-B9DDA2F91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841227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F5A23F-3C66-45D0-A85B-CF9B51D7D1CF}"/>
              </a:ext>
            </a:extLst>
          </p:cNvPr>
          <p:cNvSpPr/>
          <p:nvPr/>
        </p:nvSpPr>
        <p:spPr>
          <a:xfrm>
            <a:off x="0" y="3407686"/>
            <a:ext cx="8649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Naz</a:t>
            </a:r>
            <a:r>
              <a:rPr lang="en-US" dirty="0"/>
              <a:t>, A., </a:t>
            </a:r>
            <a:r>
              <a:rPr lang="en-US" dirty="0" err="1"/>
              <a:t>Piranda</a:t>
            </a:r>
            <a:r>
              <a:rPr lang="en-US" dirty="0"/>
              <a:t>, B., Goldstein, S. C., &amp; Bourgeois, J. (2016, February). A time synchronization protocol for modular robots. In Parallel, Distributed, and Network-Based Processing (PDP), 2016 24th </a:t>
            </a:r>
            <a:r>
              <a:rPr lang="en-US" dirty="0" err="1"/>
              <a:t>Euromicro</a:t>
            </a:r>
            <a:r>
              <a:rPr lang="en-US" dirty="0"/>
              <a:t> International Conference on (pp. 109-118). IEEE.</a:t>
            </a:r>
            <a:endParaRPr lang="en-US" b="0" i="0" dirty="0">
              <a:solidFill>
                <a:srgbClr val="4A4A4A"/>
              </a:solidFill>
              <a:effectLst/>
              <a:latin typeface="Roboto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D746F5-9728-4E6B-80A7-29104690774E}"/>
              </a:ext>
            </a:extLst>
          </p:cNvPr>
          <p:cNvSpPr/>
          <p:nvPr/>
        </p:nvSpPr>
        <p:spPr>
          <a:xfrm>
            <a:off x="0" y="5459907"/>
            <a:ext cx="864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303"/>
                </a:solidFill>
              </a:rPr>
              <a:t>OMNI Team (FEMTO-ST/DISC/OMNI) </a:t>
            </a:r>
          </a:p>
          <a:p>
            <a:r>
              <a:rPr lang="en-US" dirty="0">
                <a:solidFill>
                  <a:srgbClr val="030303"/>
                </a:solidFill>
              </a:rPr>
              <a:t>	https://www.</a:t>
            </a:r>
            <a:r>
              <a:rPr lang="en-US" dirty="0"/>
              <a:t>youtube</a:t>
            </a:r>
            <a:r>
              <a:rPr lang="en-US" dirty="0">
                <a:solidFill>
                  <a:srgbClr val="030303"/>
                </a:solidFill>
              </a:rPr>
              <a:t>.com/channel/UCUFwQq2i-s_gFhTJ0l2-PBQ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619409-ED27-41E2-9DF5-B5456FEB31A8}"/>
              </a:ext>
            </a:extLst>
          </p:cNvPr>
          <p:cNvSpPr/>
          <p:nvPr/>
        </p:nvSpPr>
        <p:spPr>
          <a:xfrm>
            <a:off x="0" y="6205249"/>
            <a:ext cx="864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Programmable matter</a:t>
            </a:r>
          </a:p>
          <a:p>
            <a:r>
              <a:rPr lang="en-US" dirty="0"/>
              <a:t>	</a:t>
            </a:r>
            <a:r>
              <a:rPr lang="ru-RU" dirty="0"/>
              <a:t>https://projects.femto-st.fr/programmable-matter/synchronization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DFF839-D8EB-4639-82E2-D614CF26A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5" y="153003"/>
            <a:ext cx="2858112" cy="2688224"/>
          </a:xfrm>
          <a:prstGeom prst="rect">
            <a:avLst/>
          </a:prstGeom>
        </p:spPr>
      </p:pic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0001780F-F094-45F2-AE60-340E261E40BD}"/>
              </a:ext>
            </a:extLst>
          </p:cNvPr>
          <p:cNvSpPr/>
          <p:nvPr/>
        </p:nvSpPr>
        <p:spPr>
          <a:xfrm>
            <a:off x="11324116" y="6031684"/>
            <a:ext cx="605030" cy="365527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17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244F38-A816-42D4-A4ED-B7A824A09FC5}"/>
              </a:ext>
            </a:extLst>
          </p:cNvPr>
          <p:cNvSpPr/>
          <p:nvPr/>
        </p:nvSpPr>
        <p:spPr>
          <a:xfrm>
            <a:off x="64316" y="4675533"/>
            <a:ext cx="8584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Gao Q., Blow K. J., Holding D. J. Simple algorithm for improving time </a:t>
            </a:r>
            <a:r>
              <a:rPr lang="en-US" dirty="0" err="1"/>
              <a:t>synchronisation</a:t>
            </a:r>
            <a:r>
              <a:rPr lang="en-US" dirty="0"/>
              <a:t> in wireless sensor networks //Electronics Letters. – 2004. – Т. 40. – №. 14. – С. 889-891.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2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75671"/>
            <a:ext cx="12192000" cy="587773"/>
          </a:xfrm>
        </p:spPr>
        <p:txBody>
          <a:bodyPr>
            <a:normAutofit fontScale="90000"/>
          </a:bodyPr>
          <a:lstStyle/>
          <a:p>
            <a:pPr algn="l"/>
            <a:br>
              <a:rPr lang="ru-RU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common notion of time…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D14A4C-4AA4-4941-B33A-4567A761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8" y="4131264"/>
            <a:ext cx="2608089" cy="180252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7AC6C8-5EB2-4C1D-BA06-65EA6629A1CA}"/>
              </a:ext>
            </a:extLst>
          </p:cNvPr>
          <p:cNvSpPr/>
          <p:nvPr/>
        </p:nvSpPr>
        <p:spPr>
          <a:xfrm>
            <a:off x="3560669" y="36198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Distributed time synchronization is necessary to keep each modules local clock synchronized to a global timescale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241239-9792-4EFD-8BA3-DFBD940EC1AB}"/>
              </a:ext>
            </a:extLst>
          </p:cNvPr>
          <p:cNvSpPr/>
          <p:nvPr/>
        </p:nvSpPr>
        <p:spPr>
          <a:xfrm>
            <a:off x="1918300" y="2797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Network-wide time synchronization protocols aim to keep a small offset between local clocks and a global reference time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F035A3-DD28-463C-AFEE-FAEB5421707D}"/>
              </a:ext>
            </a:extLst>
          </p:cNvPr>
          <p:cNvSpPr/>
          <p:nvPr/>
        </p:nvSpPr>
        <p:spPr>
          <a:xfrm>
            <a:off x="512669" y="5910635"/>
            <a:ext cx="2941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is the coordination of events to operate a system in unison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9ADFA5-F494-4D47-838F-FE27BD9CB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22" y="3238142"/>
            <a:ext cx="4573701" cy="257340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D7564C-0026-4D2B-AE09-178140EBF16D}"/>
              </a:ext>
            </a:extLst>
          </p:cNvPr>
          <p:cNvSpPr/>
          <p:nvPr/>
        </p:nvSpPr>
        <p:spPr>
          <a:xfrm>
            <a:off x="512669" y="19754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Every module has its own notion of time provided by its own hardware clock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3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675671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Modular Robot Time Protocol (MRTP) is better?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E9A6E05F-6062-4796-980E-5CD809BE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375" y="2171945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200" dirty="0"/>
              <a:t>central time master election</a:t>
            </a:r>
            <a:endParaRPr lang="ru-RU" altLang="ru-RU" sz="1200" dirty="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FAB6FD4A-930B-4F3E-9663-ECDD6B0C7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8" y="1684314"/>
            <a:ext cx="351404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sz="1600" dirty="0">
                <a:solidFill>
                  <a:schemeClr val="bg1"/>
                </a:solidFill>
              </a:rPr>
              <a:t>protocol achieves its performance by combining several mechanisms: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406CC72-B721-41C5-B36F-A0778129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374" y="2747962"/>
            <a:ext cx="4319587" cy="461665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200" dirty="0"/>
              <a:t>fast and recursive propagation of synchronization waves along the edges of a breadth-first spanning tree</a:t>
            </a:r>
            <a:endParaRPr lang="ru-RU" altLang="ru-RU" sz="1200" dirty="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291DD996-3E01-4F6D-9F37-FE278786C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374" y="3508645"/>
            <a:ext cx="4319587" cy="646331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200" dirty="0"/>
              <a:t>low-level timestamping with per-hop compensation for communication delays using the most-appropriate method for the target platform</a:t>
            </a:r>
            <a:endParaRPr lang="ru-RU" altLang="ru-RU" sz="1200" dirty="0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16B0F2C-41FF-40AC-8669-763192FB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374" y="4452602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200" dirty="0"/>
              <a:t>clock skew compensation using linear regression</a:t>
            </a:r>
            <a:endParaRPr lang="ru-RU" altLang="ru-RU" sz="120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C2517AC-05BA-4F17-B000-3395155848D8}"/>
              </a:ext>
            </a:extLst>
          </p:cNvPr>
          <p:cNvCxnSpPr>
            <a:cxnSpLocks/>
          </p:cNvCxnSpPr>
          <p:nvPr/>
        </p:nvCxnSpPr>
        <p:spPr>
          <a:xfrm flipH="1">
            <a:off x="0" y="5454157"/>
            <a:ext cx="16190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879FCF-705F-4D87-8987-9ECE8A4372D3}"/>
              </a:ext>
            </a:extLst>
          </p:cNvPr>
          <p:cNvSpPr/>
          <p:nvPr/>
        </p:nvSpPr>
        <p:spPr>
          <a:xfrm>
            <a:off x="1619076" y="5436795"/>
            <a:ext cx="8075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* </a:t>
            </a:r>
            <a:r>
              <a:rPr lang="en-US" sz="1400" dirty="0"/>
              <a:t>Linear regression - is a linear approach to modeling the relationship between a scalar response (or dependent variable) and one or more explanatory variables (or independent variables)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6D5296-6122-49C4-A47B-FC7CB6C5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7181"/>
            <a:ext cx="1619076" cy="1230498"/>
          </a:xfrm>
          <a:prstGeom prst="rect">
            <a:avLst/>
          </a:prstGeom>
        </p:spPr>
      </p:pic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1EE1C5CF-2037-4605-A816-325DCA98D902}"/>
              </a:ext>
            </a:extLst>
          </p:cNvPr>
          <p:cNvCxnSpPr>
            <a:cxnSpLocks/>
            <a:stCxn id="13" idx="2"/>
            <a:endCxn id="11" idx="1"/>
          </p:cNvCxnSpPr>
          <p:nvPr/>
        </p:nvCxnSpPr>
        <p:spPr>
          <a:xfrm rot="16200000" flipH="1">
            <a:off x="4266525" y="775595"/>
            <a:ext cx="41356" cy="302834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F5F1651E-CB72-4230-92D1-A3774DC11F56}"/>
              </a:ext>
            </a:extLst>
          </p:cNvPr>
          <p:cNvCxnSpPr>
            <a:cxnSpLocks/>
            <a:stCxn id="13" idx="2"/>
            <a:endCxn id="15" idx="1"/>
          </p:cNvCxnSpPr>
          <p:nvPr/>
        </p:nvCxnSpPr>
        <p:spPr>
          <a:xfrm rot="16200000" flipH="1">
            <a:off x="3932350" y="1109771"/>
            <a:ext cx="709706" cy="30283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76630C91-8DB5-4067-BFE8-37F22E881066}"/>
              </a:ext>
            </a:extLst>
          </p:cNvPr>
          <p:cNvCxnSpPr>
            <a:cxnSpLocks/>
            <a:stCxn id="13" idx="2"/>
            <a:endCxn id="16" idx="1"/>
          </p:cNvCxnSpPr>
          <p:nvPr/>
        </p:nvCxnSpPr>
        <p:spPr>
          <a:xfrm rot="16200000" flipH="1">
            <a:off x="3505842" y="1536279"/>
            <a:ext cx="1562722" cy="30283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Соединитель: уступ 36">
            <a:extLst>
              <a:ext uri="{FF2B5EF4-FFF2-40B4-BE49-F238E27FC236}">
                <a16:creationId xmlns:a16="http://schemas.microsoft.com/office/drawing/2014/main" id="{C14DF493-479F-492F-887F-CDB6ADAB947D}"/>
              </a:ext>
            </a:extLst>
          </p:cNvPr>
          <p:cNvCxnSpPr>
            <a:cxnSpLocks/>
            <a:stCxn id="13" idx="2"/>
            <a:endCxn id="17" idx="1"/>
          </p:cNvCxnSpPr>
          <p:nvPr/>
        </p:nvCxnSpPr>
        <p:spPr>
          <a:xfrm rot="16200000" flipH="1">
            <a:off x="3126197" y="1915924"/>
            <a:ext cx="2322013" cy="30283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3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EDCA67-1E0F-4542-86DC-7FD17FDE8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47" y="1374221"/>
            <a:ext cx="4356683" cy="33038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073DFF8-95B5-4B6B-ABDE-EF5B3B13FDBB}"/>
              </a:ext>
            </a:extLst>
          </p:cNvPr>
          <p:cNvSpPr/>
          <p:nvPr/>
        </p:nvSpPr>
        <p:spPr>
          <a:xfrm>
            <a:off x="1530573" y="1380916"/>
            <a:ext cx="2499919" cy="570452"/>
          </a:xfrm>
          <a:prstGeom prst="roundRect">
            <a:avLst/>
          </a:prstGeom>
          <a:solidFill>
            <a:srgbClr val="BCD47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begin MRTP</a:t>
            </a:r>
            <a:endParaRPr lang="ru-RU" dirty="0"/>
          </a:p>
        </p:txBody>
      </p:sp>
      <p:sp>
        <p:nvSpPr>
          <p:cNvPr id="19" name="Параллелограмм 18">
            <a:extLst>
              <a:ext uri="{FF2B5EF4-FFF2-40B4-BE49-F238E27FC236}">
                <a16:creationId xmlns:a16="http://schemas.microsoft.com/office/drawing/2014/main" id="{133BB392-3C32-44D8-9108-7B019F8B8B1E}"/>
              </a:ext>
            </a:extLst>
          </p:cNvPr>
          <p:cNvSpPr/>
          <p:nvPr/>
        </p:nvSpPr>
        <p:spPr>
          <a:xfrm>
            <a:off x="1548078" y="2203201"/>
            <a:ext cx="2499919" cy="570452"/>
          </a:xfrm>
          <a:prstGeom prst="parallelogram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center</a:t>
            </a:r>
          </a:p>
          <a:p>
            <a:pPr algn="ctr"/>
            <a:r>
              <a:rPr lang="en-US" dirty="0"/>
              <a:t> (</a:t>
            </a:r>
            <a:r>
              <a:rPr lang="en-US" sz="1400" dirty="0"/>
              <a:t>example ABC-Center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1754BCA7-F6F8-43CB-A9FA-7793D293E55A}"/>
              </a:ext>
            </a:extLst>
          </p:cNvPr>
          <p:cNvSpPr/>
          <p:nvPr/>
        </p:nvSpPr>
        <p:spPr>
          <a:xfrm>
            <a:off x="1548078" y="3007495"/>
            <a:ext cx="2499918" cy="570452"/>
          </a:xfrm>
          <a:prstGeom prst="hexagon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do we have a new modules?</a:t>
            </a:r>
            <a:endParaRPr lang="ru-RU" sz="1400" dirty="0"/>
          </a:p>
        </p:txBody>
      </p:sp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39E53E9A-D335-4BCB-ABB7-503A3A7FA967}"/>
              </a:ext>
            </a:extLst>
          </p:cNvPr>
          <p:cNvCxnSpPr>
            <a:cxnSpLocks/>
            <a:stCxn id="20" idx="3"/>
            <a:endCxn id="19" idx="5"/>
          </p:cNvCxnSpPr>
          <p:nvPr/>
        </p:nvCxnSpPr>
        <p:spPr>
          <a:xfrm rot="10800000" flipH="1">
            <a:off x="1548077" y="2488427"/>
            <a:ext cx="71307" cy="804294"/>
          </a:xfrm>
          <a:prstGeom prst="bentConnector3">
            <a:avLst>
              <a:gd name="adj1" fmla="val -63823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40F7D71-D6A8-4AF5-8B44-1D458C996C97}"/>
              </a:ext>
            </a:extLst>
          </p:cNvPr>
          <p:cNvSpPr txBox="1"/>
          <p:nvPr/>
        </p:nvSpPr>
        <p:spPr>
          <a:xfrm>
            <a:off x="1056851" y="2689547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  <a:endParaRPr lang="ru-RU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0503EC7-0625-4D8B-8274-5CA16320EF9E}"/>
              </a:ext>
            </a:extLst>
          </p:cNvPr>
          <p:cNvCxnSpPr>
            <a:stCxn id="9" idx="2"/>
            <a:endCxn id="19" idx="0"/>
          </p:cNvCxnSpPr>
          <p:nvPr/>
        </p:nvCxnSpPr>
        <p:spPr>
          <a:xfrm>
            <a:off x="2780533" y="1951368"/>
            <a:ext cx="17505" cy="251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F1B4127-46B2-4CD7-88E6-55A91F64108C}"/>
              </a:ext>
            </a:extLst>
          </p:cNvPr>
          <p:cNvCxnSpPr/>
          <p:nvPr/>
        </p:nvCxnSpPr>
        <p:spPr>
          <a:xfrm flipH="1">
            <a:off x="2798036" y="2773653"/>
            <a:ext cx="1" cy="233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CA50F1EA-C16C-48AF-94B3-2B451DCD2C97}"/>
              </a:ext>
            </a:extLst>
          </p:cNvPr>
          <p:cNvCxnSpPr/>
          <p:nvPr/>
        </p:nvCxnSpPr>
        <p:spPr>
          <a:xfrm flipH="1">
            <a:off x="2798035" y="3569036"/>
            <a:ext cx="1" cy="233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211606B-4FE3-4DDB-BAA8-DFE89A80929D}"/>
              </a:ext>
            </a:extLst>
          </p:cNvPr>
          <p:cNvSpPr txBox="1"/>
          <p:nvPr/>
        </p:nvSpPr>
        <p:spPr>
          <a:xfrm>
            <a:off x="2780533" y="347308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E6CB524-2ACE-4F6B-9CA0-277E1006EC02}"/>
              </a:ext>
            </a:extLst>
          </p:cNvPr>
          <p:cNvSpPr/>
          <p:nvPr/>
        </p:nvSpPr>
        <p:spPr>
          <a:xfrm>
            <a:off x="6920916" y="4602824"/>
            <a:ext cx="3740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root as central module master of time</a:t>
            </a:r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49767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MRTP</a:t>
            </a:r>
            <a:r>
              <a:rPr lang="ru-RU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endParaRPr lang="ru-RU" sz="2800" b="1" dirty="0">
              <a:solidFill>
                <a:srgbClr val="9EC0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F21434-A81B-4F04-8905-E5FF1942A37D}"/>
              </a:ext>
            </a:extLst>
          </p:cNvPr>
          <p:cNvSpPr/>
          <p:nvPr/>
        </p:nvSpPr>
        <p:spPr>
          <a:xfrm>
            <a:off x="1548076" y="3811789"/>
            <a:ext cx="2517423" cy="570452"/>
          </a:xfrm>
          <a:prstGeom prst="rect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Each module should send the BACK message to his parents*</a:t>
            </a:r>
            <a:endParaRPr lang="ru-RU" sz="1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4A83EA-A2C5-4142-9D7F-3BEAF8E1796D}"/>
              </a:ext>
            </a:extLst>
          </p:cNvPr>
          <p:cNvSpPr/>
          <p:nvPr/>
        </p:nvSpPr>
        <p:spPr>
          <a:xfrm>
            <a:off x="-1" y="5894189"/>
            <a:ext cx="10271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*At each hop, the transmitted time is updated to take into account communication delays and time of residence in intermediate modules</a:t>
            </a:r>
            <a:endParaRPr lang="ru-RU" sz="1400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5BE1236-3F42-44AC-8517-32C0923E63C0}"/>
              </a:ext>
            </a:extLst>
          </p:cNvPr>
          <p:cNvCxnSpPr>
            <a:cxnSpLocks/>
          </p:cNvCxnSpPr>
          <p:nvPr/>
        </p:nvCxnSpPr>
        <p:spPr>
          <a:xfrm flipH="1">
            <a:off x="0" y="5914202"/>
            <a:ext cx="16190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C2C695E-A7AC-468F-ACDC-66F3D91E5904}"/>
              </a:ext>
            </a:extLst>
          </p:cNvPr>
          <p:cNvSpPr/>
          <p:nvPr/>
        </p:nvSpPr>
        <p:spPr>
          <a:xfrm>
            <a:off x="1548076" y="4582690"/>
            <a:ext cx="2517423" cy="570452"/>
          </a:xfrm>
          <a:prstGeom prst="rect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time master sets the global timescale as </a:t>
            </a:r>
            <a:r>
              <a:rPr lang="en-US" dirty="0"/>
              <a:t>Y</a:t>
            </a:r>
            <a:r>
              <a:rPr lang="en-US" baseline="30000" dirty="0"/>
              <a:t>TM</a:t>
            </a:r>
            <a:endParaRPr lang="ru-RU"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7F8C6E3-2829-4BBF-ABEC-1DA13C2A5C7F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2806788" y="4392566"/>
            <a:ext cx="0" cy="190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1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ru-RU" sz="24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Synchronization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63A26-612E-403D-8877-7EF10C66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26" y="1809005"/>
            <a:ext cx="4598783" cy="3145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44B54E-E2C7-44A5-B4A3-9DACFB73DDE2}"/>
              </a:ext>
            </a:extLst>
          </p:cNvPr>
          <p:cNvSpPr/>
          <p:nvPr/>
        </p:nvSpPr>
        <p:spPr>
          <a:xfrm>
            <a:off x="6771984" y="23114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Y     =               a             *     x       +             b</a:t>
            </a:r>
            <a:endParaRPr lang="ru-RU" dirty="0"/>
          </a:p>
        </p:txBody>
      </p:sp>
      <p:sp>
        <p:nvSpPr>
          <p:cNvPr id="23" name="Правая фигурная скобка 22">
            <a:extLst>
              <a:ext uri="{FF2B5EF4-FFF2-40B4-BE49-F238E27FC236}">
                <a16:creationId xmlns:a16="http://schemas.microsoft.com/office/drawing/2014/main" id="{2DB8B433-FAC9-4747-A8C9-CDBADF5A07FF}"/>
              </a:ext>
            </a:extLst>
          </p:cNvPr>
          <p:cNvSpPr/>
          <p:nvPr/>
        </p:nvSpPr>
        <p:spPr>
          <a:xfrm rot="5400000">
            <a:off x="6821323" y="1889713"/>
            <a:ext cx="187888" cy="608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:a16="http://schemas.microsoft.com/office/drawing/2014/main" id="{70D38C48-0026-4382-B59E-F7AD2A469C1D}"/>
              </a:ext>
            </a:extLst>
          </p:cNvPr>
          <p:cNvSpPr/>
          <p:nvPr/>
        </p:nvSpPr>
        <p:spPr>
          <a:xfrm rot="5400000">
            <a:off x="8070683" y="1529071"/>
            <a:ext cx="148910" cy="13684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DE34E373-E34A-445A-A62B-7D0771C4FFC0}"/>
              </a:ext>
            </a:extLst>
          </p:cNvPr>
          <p:cNvSpPr/>
          <p:nvPr/>
        </p:nvSpPr>
        <p:spPr>
          <a:xfrm rot="5400000">
            <a:off x="10543336" y="1502637"/>
            <a:ext cx="148910" cy="13684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авая фигурная скобка 26">
            <a:extLst>
              <a:ext uri="{FF2B5EF4-FFF2-40B4-BE49-F238E27FC236}">
                <a16:creationId xmlns:a16="http://schemas.microsoft.com/office/drawing/2014/main" id="{070D337D-4F99-42B7-9844-C379D38B8C75}"/>
              </a:ext>
            </a:extLst>
          </p:cNvPr>
          <p:cNvSpPr/>
          <p:nvPr/>
        </p:nvSpPr>
        <p:spPr>
          <a:xfrm rot="5400000">
            <a:off x="9255151" y="1913437"/>
            <a:ext cx="187888" cy="608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CC9F58-A097-425D-A6BC-3BD4FC2A882E}"/>
              </a:ext>
            </a:extLst>
          </p:cNvPr>
          <p:cNvSpPr/>
          <p:nvPr/>
        </p:nvSpPr>
        <p:spPr>
          <a:xfrm>
            <a:off x="6703226" y="2704524"/>
            <a:ext cx="4681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each hop, the transmitted time is updated to take into account communication delays and time of residence in intermediate modules. Slave modules use a linear model to compensate for clock skew.</a:t>
            </a:r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238CA93-92D7-4046-BEC0-F2A89C51416A}"/>
              </a:ext>
            </a:extLst>
          </p:cNvPr>
          <p:cNvSpPr/>
          <p:nvPr/>
        </p:nvSpPr>
        <p:spPr>
          <a:xfrm>
            <a:off x="962259" y="2444257"/>
            <a:ext cx="2567276" cy="717669"/>
          </a:xfrm>
          <a:prstGeom prst="rect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central sends a sync message to its children each parent module, starting from </a:t>
            </a:r>
            <a:endParaRPr lang="ru-RU" sz="14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B5D61E5-9F94-4540-B73E-8F86B5F2BE43}"/>
              </a:ext>
            </a:extLst>
          </p:cNvPr>
          <p:cNvSpPr/>
          <p:nvPr/>
        </p:nvSpPr>
        <p:spPr>
          <a:xfrm>
            <a:off x="962259" y="3401119"/>
            <a:ext cx="2567276" cy="717669"/>
          </a:xfrm>
          <a:prstGeom prst="rect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new Gt using linear equation </a:t>
            </a:r>
            <a:endParaRPr lang="ru-RU" sz="1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F2A940-E92D-4C34-AAAA-9C55BD685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844" y="3611958"/>
            <a:ext cx="2158035" cy="2959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D5BB88-1907-4021-8690-6A8AF0671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844" y="4519760"/>
            <a:ext cx="1858932" cy="295990"/>
          </a:xfrm>
          <a:prstGeom prst="rect">
            <a:avLst/>
          </a:prstGeom>
        </p:spPr>
      </p:pic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id="{91042AEE-6EFE-4E79-A751-15B055C2AF65}"/>
              </a:ext>
            </a:extLst>
          </p:cNvPr>
          <p:cNvSpPr/>
          <p:nvPr/>
        </p:nvSpPr>
        <p:spPr>
          <a:xfrm>
            <a:off x="962260" y="4334661"/>
            <a:ext cx="2567276" cy="711833"/>
          </a:xfrm>
          <a:prstGeom prst="hexagon">
            <a:avLst/>
          </a:prstGeom>
          <a:solidFill>
            <a:srgbClr val="BCD4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Synchronization points for the linear regression are made</a:t>
            </a:r>
            <a:endParaRPr lang="ru-RU" sz="1400" dirty="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901243D4-69B7-4E9C-82B3-12E3B49A4C95}"/>
              </a:ext>
            </a:extLst>
          </p:cNvPr>
          <p:cNvSpPr/>
          <p:nvPr/>
        </p:nvSpPr>
        <p:spPr>
          <a:xfrm>
            <a:off x="962259" y="1634612"/>
            <a:ext cx="2567276" cy="570452"/>
          </a:xfrm>
          <a:prstGeom prst="roundRect">
            <a:avLst/>
          </a:prstGeom>
          <a:solidFill>
            <a:srgbClr val="BCD47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begin MRTP</a:t>
            </a:r>
            <a:endParaRPr lang="ru-RU" dirty="0"/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EDDDB937-1824-4F79-B33C-3929FC680D6C}"/>
              </a:ext>
            </a:extLst>
          </p:cNvPr>
          <p:cNvCxnSpPr>
            <a:cxnSpLocks/>
            <a:stCxn id="49" idx="2"/>
            <a:endCxn id="45" idx="0"/>
          </p:cNvCxnSpPr>
          <p:nvPr/>
        </p:nvCxnSpPr>
        <p:spPr>
          <a:xfrm>
            <a:off x="2245897" y="2205064"/>
            <a:ext cx="0" cy="239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764065BF-1601-4FEB-AEF4-DC453645241B}"/>
              </a:ext>
            </a:extLst>
          </p:cNvPr>
          <p:cNvCxnSpPr>
            <a:cxnSpLocks/>
          </p:cNvCxnSpPr>
          <p:nvPr/>
        </p:nvCxnSpPr>
        <p:spPr>
          <a:xfrm>
            <a:off x="2228165" y="3161926"/>
            <a:ext cx="0" cy="239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E3EC22DC-C7F1-470E-85D3-915EACA928BC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2245897" y="4118788"/>
            <a:ext cx="0" cy="215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1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ru-RU" sz="24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it work on schematic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B5290B-0DF2-4241-8513-FBE918EF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56" y="3592410"/>
            <a:ext cx="1595852" cy="15958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269885E-6F78-41F0-968F-3C4EF635B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79" y="4801359"/>
            <a:ext cx="1595852" cy="159585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3FAFBC-6E06-4E1E-9E69-E6776B339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58" y="2383461"/>
            <a:ext cx="1595852" cy="1595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A86BE1-9D5E-409D-B3FE-FF24B373CF44}"/>
              </a:ext>
            </a:extLst>
          </p:cNvPr>
          <p:cNvSpPr txBox="1"/>
          <p:nvPr/>
        </p:nvSpPr>
        <p:spPr>
          <a:xfrm>
            <a:off x="3512873" y="2602462"/>
            <a:ext cx="10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time master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627DEDB-5E13-493A-994B-1CE6B6756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343" y="1117160"/>
            <a:ext cx="5406357" cy="1595852"/>
          </a:xfrm>
          <a:prstGeom prst="rect">
            <a:avLst/>
          </a:prstGeom>
        </p:spPr>
      </p:pic>
      <p:cxnSp>
        <p:nvCxnSpPr>
          <p:cNvPr id="71" name="Соединитель: изогнутый 70">
            <a:extLst>
              <a:ext uri="{FF2B5EF4-FFF2-40B4-BE49-F238E27FC236}">
                <a16:creationId xmlns:a16="http://schemas.microsoft.com/office/drawing/2014/main" id="{FE8EEFD1-508A-4C0A-B59B-4699E476D3AD}"/>
              </a:ext>
            </a:extLst>
          </p:cNvPr>
          <p:cNvCxnSpPr>
            <a:cxnSpLocks/>
            <a:stCxn id="30" idx="3"/>
            <a:endCxn id="78" idx="0"/>
          </p:cNvCxnSpPr>
          <p:nvPr/>
        </p:nvCxnSpPr>
        <p:spPr>
          <a:xfrm>
            <a:off x="4845810" y="3181387"/>
            <a:ext cx="1220385" cy="372492"/>
          </a:xfrm>
          <a:prstGeom prst="curved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Соединитель: изогнутый 73">
            <a:extLst>
              <a:ext uri="{FF2B5EF4-FFF2-40B4-BE49-F238E27FC236}">
                <a16:creationId xmlns:a16="http://schemas.microsoft.com/office/drawing/2014/main" id="{015788B5-0280-420D-8984-EEC32F4BBBE3}"/>
              </a:ext>
            </a:extLst>
          </p:cNvPr>
          <p:cNvCxnSpPr>
            <a:cxnSpLocks/>
            <a:stCxn id="78" idx="2"/>
            <a:endCxn id="25" idx="3"/>
          </p:cNvCxnSpPr>
          <p:nvPr/>
        </p:nvCxnSpPr>
        <p:spPr>
          <a:xfrm rot="5400000">
            <a:off x="4810111" y="3134252"/>
            <a:ext cx="541182" cy="197098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44B954B-2D15-4623-A06D-EDCC50E6F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507" y="3553879"/>
            <a:ext cx="1857375" cy="29527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956BC6F-3A33-4855-A9D8-6DFCE333F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25" y="3553164"/>
            <a:ext cx="1858932" cy="295990"/>
          </a:xfrm>
          <a:prstGeom prst="rect">
            <a:avLst/>
          </a:prstGeom>
        </p:spPr>
      </p:pic>
      <p:cxnSp>
        <p:nvCxnSpPr>
          <p:cNvPr id="84" name="Соединитель: изогнутый 83">
            <a:extLst>
              <a:ext uri="{FF2B5EF4-FFF2-40B4-BE49-F238E27FC236}">
                <a16:creationId xmlns:a16="http://schemas.microsoft.com/office/drawing/2014/main" id="{F57AC27B-BF4B-4167-9701-188793CA9818}"/>
              </a:ext>
            </a:extLst>
          </p:cNvPr>
          <p:cNvCxnSpPr>
            <a:cxnSpLocks/>
            <a:stCxn id="25" idx="1"/>
            <a:endCxn id="83" idx="2"/>
          </p:cNvCxnSpPr>
          <p:nvPr/>
        </p:nvCxnSpPr>
        <p:spPr>
          <a:xfrm rot="10800000">
            <a:off x="1279592" y="3849154"/>
            <a:ext cx="1219765" cy="541182"/>
          </a:xfrm>
          <a:prstGeom prst="curved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Соединитель: изогнутый 86">
            <a:extLst>
              <a:ext uri="{FF2B5EF4-FFF2-40B4-BE49-F238E27FC236}">
                <a16:creationId xmlns:a16="http://schemas.microsoft.com/office/drawing/2014/main" id="{AD63E2B2-79CC-4707-A538-003CB8505566}"/>
              </a:ext>
            </a:extLst>
          </p:cNvPr>
          <p:cNvCxnSpPr>
            <a:cxnSpLocks/>
            <a:stCxn id="83" idx="0"/>
          </p:cNvCxnSpPr>
          <p:nvPr/>
        </p:nvCxnSpPr>
        <p:spPr>
          <a:xfrm rot="16200000" flipH="1">
            <a:off x="2025852" y="2806903"/>
            <a:ext cx="180636" cy="1673159"/>
          </a:xfrm>
          <a:prstGeom prst="curvedConnector4">
            <a:avLst>
              <a:gd name="adj1" fmla="val -126553"/>
              <a:gd name="adj2" fmla="val 10282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7C930C5-1C02-41C9-9361-B3A920DEA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32" y="1216080"/>
            <a:ext cx="1595852" cy="1595852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0C5C7FB2-47BA-4292-93F7-8BFCB25C5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507" y="4998699"/>
            <a:ext cx="1858932" cy="295990"/>
          </a:xfrm>
          <a:prstGeom prst="rect">
            <a:avLst/>
          </a:prstGeom>
        </p:spPr>
      </p:pic>
      <p:cxnSp>
        <p:nvCxnSpPr>
          <p:cNvPr id="111" name="Соединитель: изогнутый 110">
            <a:extLst>
              <a:ext uri="{FF2B5EF4-FFF2-40B4-BE49-F238E27FC236}">
                <a16:creationId xmlns:a16="http://schemas.microsoft.com/office/drawing/2014/main" id="{B9314789-8C2E-4CD9-A3FB-3E4059CFF9ED}"/>
              </a:ext>
            </a:extLst>
          </p:cNvPr>
          <p:cNvCxnSpPr>
            <a:cxnSpLocks/>
            <a:stCxn id="25" idx="3"/>
            <a:endCxn id="110" idx="0"/>
          </p:cNvCxnSpPr>
          <p:nvPr/>
        </p:nvCxnSpPr>
        <p:spPr>
          <a:xfrm>
            <a:off x="4095208" y="4390336"/>
            <a:ext cx="1219765" cy="608363"/>
          </a:xfrm>
          <a:prstGeom prst="curved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Соединитель: изогнутый 114">
            <a:extLst>
              <a:ext uri="{FF2B5EF4-FFF2-40B4-BE49-F238E27FC236}">
                <a16:creationId xmlns:a16="http://schemas.microsoft.com/office/drawing/2014/main" id="{7099E140-293E-425E-A9B8-08945A4DA98F}"/>
              </a:ext>
            </a:extLst>
          </p:cNvPr>
          <p:cNvCxnSpPr>
            <a:cxnSpLocks/>
            <a:stCxn id="110" idx="2"/>
            <a:endCxn id="29" idx="3"/>
          </p:cNvCxnSpPr>
          <p:nvPr/>
        </p:nvCxnSpPr>
        <p:spPr>
          <a:xfrm rot="5400000">
            <a:off x="4201154" y="4485466"/>
            <a:ext cx="304596" cy="192304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5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AAD13B-84DF-4D75-BE9C-57B436FA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847" y="2049146"/>
            <a:ext cx="8372427" cy="47142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675671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algorithm on </a:t>
            </a:r>
            <a:r>
              <a:rPr lang="en-US" sz="2800" b="1" dirty="0" err="1">
                <a:solidFill>
                  <a:srgbClr val="9EC0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VisibleSim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ru-RU" sz="2400" dirty="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E9A6E05F-6062-4796-980E-5CD809BE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963" y="2640514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altLang="ru-RU" sz="1200" dirty="0"/>
              <a:t>Build the spanning tree</a:t>
            </a:r>
            <a:endParaRPr lang="ru-RU" altLang="ru-RU" sz="1200" dirty="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FAB6FD4A-930B-4F3E-9663-ECDD6B0C7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160" y="2123230"/>
            <a:ext cx="3514048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ru-RU" sz="1600" dirty="0">
                <a:solidFill>
                  <a:schemeClr val="bg1"/>
                </a:solidFill>
              </a:rPr>
              <a:t>MRTP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406CC72-B721-41C5-B36F-A0778129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786" y="3266436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200" dirty="0"/>
              <a:t>Get BACK_MSG</a:t>
            </a:r>
            <a:endParaRPr lang="ru-RU" altLang="ru-RU" sz="1200" dirty="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291DD996-3E01-4F6D-9F37-FE278786C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786" y="3888619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200" dirty="0"/>
              <a:t>Broadcast a sync message</a:t>
            </a:r>
            <a:endParaRPr lang="ru-RU" altLang="ru-RU" sz="1200" dirty="0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16B0F2C-41FF-40AC-8669-763192FB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785" y="4510802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sz="1200" dirty="0"/>
              <a:t>Initialize time</a:t>
            </a:r>
            <a:endParaRPr lang="ru-RU" altLang="ru-RU" sz="1200" dirty="0"/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1EE1C5CF-2037-4605-A816-325DCA98D902}"/>
              </a:ext>
            </a:extLst>
          </p:cNvPr>
          <p:cNvCxnSpPr>
            <a:cxnSpLocks/>
            <a:stCxn id="13" idx="2"/>
            <a:endCxn id="11" idx="1"/>
          </p:cNvCxnSpPr>
          <p:nvPr/>
        </p:nvCxnSpPr>
        <p:spPr>
          <a:xfrm rot="16200000" flipH="1">
            <a:off x="4310458" y="872509"/>
            <a:ext cx="317230" cy="34957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F5F1651E-CB72-4230-92D1-A3774DC11F56}"/>
              </a:ext>
            </a:extLst>
          </p:cNvPr>
          <p:cNvCxnSpPr>
            <a:cxnSpLocks/>
            <a:stCxn id="13" idx="2"/>
            <a:endCxn id="15" idx="1"/>
          </p:cNvCxnSpPr>
          <p:nvPr/>
        </p:nvCxnSpPr>
        <p:spPr>
          <a:xfrm rot="16200000" flipH="1">
            <a:off x="4004409" y="1178559"/>
            <a:ext cx="943152" cy="350960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76630C91-8DB5-4067-BFE8-37F22E881066}"/>
              </a:ext>
            </a:extLst>
          </p:cNvPr>
          <p:cNvCxnSpPr>
            <a:cxnSpLocks/>
            <a:stCxn id="13" idx="2"/>
            <a:endCxn id="16" idx="1"/>
          </p:cNvCxnSpPr>
          <p:nvPr/>
        </p:nvCxnSpPr>
        <p:spPr>
          <a:xfrm rot="16200000" flipH="1">
            <a:off x="3693318" y="1489650"/>
            <a:ext cx="1565335" cy="350960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Соединитель: уступ 36">
            <a:extLst>
              <a:ext uri="{FF2B5EF4-FFF2-40B4-BE49-F238E27FC236}">
                <a16:creationId xmlns:a16="http://schemas.microsoft.com/office/drawing/2014/main" id="{C14DF493-479F-492F-887F-CDB6ADAB947D}"/>
              </a:ext>
            </a:extLst>
          </p:cNvPr>
          <p:cNvCxnSpPr>
            <a:cxnSpLocks/>
            <a:stCxn id="13" idx="2"/>
            <a:endCxn id="17" idx="1"/>
          </p:cNvCxnSpPr>
          <p:nvPr/>
        </p:nvCxnSpPr>
        <p:spPr>
          <a:xfrm rot="16200000" flipH="1">
            <a:off x="3382225" y="1800742"/>
            <a:ext cx="2187518" cy="35096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181738-773B-4350-BB42-2212516F80C8}"/>
              </a:ext>
            </a:extLst>
          </p:cNvPr>
          <p:cNvSpPr/>
          <p:nvPr/>
        </p:nvSpPr>
        <p:spPr>
          <a:xfrm>
            <a:off x="2093045" y="1350873"/>
            <a:ext cx="2500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Tasks to achieve the goal</a:t>
            </a:r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BEDE57-664A-43D8-BA09-A75FEEDB1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962" y="5134529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altLang="ru-RU" sz="1200" dirty="0"/>
              <a:t>Periodic Synchronization</a:t>
            </a:r>
            <a:endParaRPr lang="ru-RU" altLang="ru-RU" sz="1200" dirty="0"/>
          </a:p>
        </p:txBody>
      </p: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715229F8-A969-41B1-BBB1-824CEE797A92}"/>
              </a:ext>
            </a:extLst>
          </p:cNvPr>
          <p:cNvCxnSpPr>
            <a:cxnSpLocks/>
            <a:stCxn id="13" idx="2"/>
            <a:endCxn id="18" idx="1"/>
          </p:cNvCxnSpPr>
          <p:nvPr/>
        </p:nvCxnSpPr>
        <p:spPr>
          <a:xfrm rot="16200000" flipH="1">
            <a:off x="3063451" y="2119517"/>
            <a:ext cx="2811245" cy="34957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17">
            <a:extLst>
              <a:ext uri="{FF2B5EF4-FFF2-40B4-BE49-F238E27FC236}">
                <a16:creationId xmlns:a16="http://schemas.microsoft.com/office/drawing/2014/main" id="{462C93B4-6AED-4A0C-86E7-602391C5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785" y="5764806"/>
            <a:ext cx="4319587" cy="276999"/>
          </a:xfrm>
          <a:prstGeom prst="rect">
            <a:avLst/>
          </a:prstGeom>
          <a:solidFill>
            <a:srgbClr val="BCD47A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altLang="ru-RU" sz="1200" dirty="0"/>
              <a:t>Compute linear regression</a:t>
            </a:r>
            <a:endParaRPr lang="ru-RU" altLang="ru-RU" sz="1200" dirty="0"/>
          </a:p>
        </p:txBody>
      </p:sp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D4A114A8-1509-44DF-B6E3-E79997953580}"/>
              </a:ext>
            </a:extLst>
          </p:cNvPr>
          <p:cNvCxnSpPr>
            <a:cxnSpLocks/>
            <a:stCxn id="13" idx="2"/>
            <a:endCxn id="21" idx="1"/>
          </p:cNvCxnSpPr>
          <p:nvPr/>
        </p:nvCxnSpPr>
        <p:spPr>
          <a:xfrm rot="16200000" flipH="1">
            <a:off x="2755223" y="2427744"/>
            <a:ext cx="3441522" cy="35096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Молния 24">
            <a:extLst>
              <a:ext uri="{FF2B5EF4-FFF2-40B4-BE49-F238E27FC236}">
                <a16:creationId xmlns:a16="http://schemas.microsoft.com/office/drawing/2014/main" id="{7B3EA39D-8905-45B1-9EB0-E5E5D666FA7C}"/>
              </a:ext>
            </a:extLst>
          </p:cNvPr>
          <p:cNvSpPr/>
          <p:nvPr/>
        </p:nvSpPr>
        <p:spPr>
          <a:xfrm rot="6444675">
            <a:off x="5365413" y="333094"/>
            <a:ext cx="1817955" cy="3108022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3B6A1EDA-6555-4B58-894B-7A4A711F6235}"/>
              </a:ext>
            </a:extLst>
          </p:cNvPr>
          <p:cNvSpPr/>
          <p:nvPr/>
        </p:nvSpPr>
        <p:spPr>
          <a:xfrm>
            <a:off x="7065124" y="471079"/>
            <a:ext cx="4853172" cy="191283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Inculcation of Simple Algorithm for Improving Time Synchronization in Wireless Sensor Networks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44433-CE1F-4B15-BF7B-019F586C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73" y="5779294"/>
            <a:ext cx="1920327" cy="1038225"/>
          </a:xfrm>
          <a:prstGeom prst="rect">
            <a:avLst/>
          </a:prstGeom>
        </p:spPr>
      </p:pic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D32A8E9A-AFDA-47A0-B07F-04131FF0ACEF}"/>
              </a:ext>
            </a:extLst>
          </p:cNvPr>
          <p:cNvSpPr/>
          <p:nvPr/>
        </p:nvSpPr>
        <p:spPr>
          <a:xfrm>
            <a:off x="11455400" y="6070391"/>
            <a:ext cx="368300" cy="326820"/>
          </a:xfrm>
          <a:prstGeom prst="hexagon">
            <a:avLst/>
          </a:prstGeom>
          <a:solidFill>
            <a:srgbClr val="BCD47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  <a:endParaRPr lang="ru-RU" sz="24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56D1ED6-CDAE-43E3-B99F-CE2CFDFB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49792"/>
            <a:ext cx="12192001" cy="58777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9EC0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Spanning tree</a:t>
            </a:r>
            <a:endParaRPr lang="ru-RU" sz="2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4EE75A-7B91-4CCE-AE96-D26C04E7B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29" y="1284427"/>
            <a:ext cx="5128443" cy="5112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F1EB9-2072-4B22-817F-E309AEAD1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74" y="1284427"/>
            <a:ext cx="4904762" cy="4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3528</TotalTime>
  <Words>962</Words>
  <Application>Microsoft Office PowerPoint</Application>
  <PresentationFormat>Широкоэкранный</PresentationFormat>
  <Paragraphs>179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Roboto</vt:lpstr>
      <vt:lpstr>Wingdings</vt:lpstr>
      <vt:lpstr>Тема Office</vt:lpstr>
      <vt:lpstr>Modular Robot Time Protocol (MRTP)</vt:lpstr>
      <vt:lpstr>Modular Robot Time Protocol (MRTP) - a network-wide time synchronization protocol for modular robots.</vt:lpstr>
      <vt:lpstr> a common notion of time…</vt:lpstr>
      <vt:lpstr>Why Modular Robot Time Protocol (MRTP) is better?</vt:lpstr>
      <vt:lpstr>MRTP algorithm</vt:lpstr>
      <vt:lpstr>Periodic Synchronization</vt:lpstr>
      <vt:lpstr>How does it work on schematic</vt:lpstr>
      <vt:lpstr>Implementation of algorithm on VisibleSim</vt:lpstr>
      <vt:lpstr>Spanning tree</vt:lpstr>
      <vt:lpstr>Go message</vt:lpstr>
      <vt:lpstr>Презентация PowerPoint</vt:lpstr>
      <vt:lpstr>Global Clock Initialization </vt:lpstr>
      <vt:lpstr>Sync message</vt:lpstr>
      <vt:lpstr>Why do synchronizations matter?</vt:lpstr>
      <vt:lpstr>Simple Algorithm for Improving Time Synchronization in Wireless Sensor Networks</vt:lpstr>
      <vt:lpstr>Analysis of the obtained results</vt:lpstr>
      <vt:lpstr>Comparison of sync speed for [configTree.xml] model</vt:lpstr>
      <vt:lpstr>Comparison of sync speed for [configCube.xml] model</vt:lpstr>
      <vt:lpstr>Conclusions</vt:lpstr>
      <vt:lpstr>Sources: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M2-WET Compatibility between security and reliability mechanisms in IoT systems</dc:title>
  <dc:creator>Богдан Горелкин</dc:creator>
  <cp:lastModifiedBy>Богдан Горелкин</cp:lastModifiedBy>
  <cp:revision>325</cp:revision>
  <dcterms:created xsi:type="dcterms:W3CDTF">2020-01-23T11:58:59Z</dcterms:created>
  <dcterms:modified xsi:type="dcterms:W3CDTF">2021-03-08T03:09:30Z</dcterms:modified>
</cp:coreProperties>
</file>